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9" r:id="rId4"/>
    <p:sldId id="270" r:id="rId5"/>
    <p:sldId id="271" r:id="rId6"/>
    <p:sldId id="272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88E"/>
    <a:srgbClr val="CCFF66"/>
    <a:srgbClr val="422C16"/>
    <a:srgbClr val="006666"/>
    <a:srgbClr val="0099CC"/>
    <a:srgbClr val="1C1C1C"/>
    <a:srgbClr val="800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84" d="100"/>
          <a:sy n="84" d="100"/>
        </p:scale>
        <p:origin x="4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B98C3-E035-49BE-920D-FAD722B8D63B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87441-A7CB-43C4-9808-78EF35DDB5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95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B828B-1470-4113-9A30-27655480D51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1832B-635A-4C21-B340-DAA312B60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8140E-79EA-4729-ABF0-CCCA548B10D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8B1F6-AC79-4291-8BD5-B287EFEEADE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EA85A-98D5-4817-8957-125012D493D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8A41C-1BAF-4CF9-8979-D4B190FDFC6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D0D48-7D38-406D-9FA2-A4C521C4E72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1DB0C-B550-43BB-8F7F-797EA40DAE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25AD-B3EB-470C-B71E-3F749EDF46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765DE-93C3-4034-AEC1-3C2BCF64685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2153C-9C48-4293-AFF5-04D8E330643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306013-D287-4966-8D25-50E2EEE4128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468312" y="5157192"/>
            <a:ext cx="8280151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ФУНКЦИОНАЛЬНАЯ ГРАМОТНОСТЬ КАК ОБРАЗОВАТЕЛЬНЫЙ РЕЗУЛЬТАТ</a:t>
            </a:r>
            <a:endParaRPr lang="es-E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5" name="Rectangle 177"/>
          <p:cNvSpPr>
            <a:spLocks noChangeArrowheads="1"/>
          </p:cNvSpPr>
          <p:nvPr/>
        </p:nvSpPr>
        <p:spPr bwMode="auto">
          <a:xfrm>
            <a:off x="468313" y="5373688"/>
            <a:ext cx="53657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СОСТАВЛЯЮЩИЕ </a:t>
            </a:r>
            <a:b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ФУНКЦИОНАЛЬНОЙ ГРАМОТНОСТИ:</a:t>
            </a:r>
            <a:endParaRPr lang="ru-RU" sz="2800" b="1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математическая грамотность,</a:t>
            </a:r>
          </a:p>
          <a:p>
            <a:pPr algn="ctr">
              <a:buFontTx/>
              <a:buChar char="-"/>
            </a:pPr>
            <a:r>
              <a:rPr lang="ru-RU" dirty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итательская грамотность,</a:t>
            </a:r>
          </a:p>
          <a:p>
            <a:pPr algn="ctr">
              <a:buFontTx/>
              <a:buChar char="-"/>
            </a:pPr>
            <a:r>
              <a:rPr lang="ru-RU" dirty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стественнонаучная грамотность,</a:t>
            </a:r>
          </a:p>
          <a:p>
            <a:pPr algn="ctr">
              <a:buFontTx/>
              <a:buChar char="-"/>
            </a:pPr>
            <a:r>
              <a:rPr lang="ru-RU" dirty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инансовая грамотность,</a:t>
            </a:r>
          </a:p>
          <a:p>
            <a:pPr algn="ctr">
              <a:buFontTx/>
              <a:buChar char="-"/>
            </a:pPr>
            <a:r>
              <a:rPr lang="ru-RU" dirty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лобальные компетенции,</a:t>
            </a:r>
          </a:p>
          <a:p>
            <a:pPr algn="ctr">
              <a:buFontTx/>
              <a:buChar char="-"/>
            </a:pPr>
            <a:r>
              <a:rPr lang="ru-RU" dirty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реативное мышление</a:t>
            </a:r>
          </a:p>
          <a:p>
            <a:pPr algn="ctr">
              <a:buFontTx/>
              <a:buChar char="-"/>
            </a:pPr>
            <a:endParaRPr lang="ru-RU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b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ЧИТАТЕЛЬСКОЙ ГРАМОТНОСТИ</a:t>
            </a:r>
            <a:endParaRPr lang="ru-RU" sz="2800" b="1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413"/>
            <a:ext cx="8003232" cy="4968875"/>
          </a:xfrm>
        </p:spPr>
        <p:txBody>
          <a:bodyPr/>
          <a:lstStyle/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ru-RU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418772"/>
              </p:ext>
            </p:extLst>
          </p:nvPr>
        </p:nvGraphicFramePr>
        <p:xfrm>
          <a:off x="323528" y="1397000"/>
          <a:ext cx="871296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Читательская грамотность –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человека понимать и использовать письменные тексты, размышлять о них и заниматься чтением для того, чтобы достигать своих целей, расширять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свои знания и возможности, участвовать в социальной жизни.</a:t>
                      </a:r>
                    </a:p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2530" name="Picture 2" descr="Книги на прозрачном фоне картинки - картинки, фото и рисунк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113" y="1412776"/>
            <a:ext cx="214268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81757"/>
              </p:ext>
            </p:extLst>
          </p:nvPr>
        </p:nvGraphicFramePr>
        <p:xfrm>
          <a:off x="2483768" y="3284984"/>
          <a:ext cx="4248472" cy="467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4678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Читательская грамотность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306836"/>
              </p:ext>
            </p:extLst>
          </p:nvPr>
        </p:nvGraphicFramePr>
        <p:xfrm>
          <a:off x="1115617" y="4005064"/>
          <a:ext cx="73448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1122"/>
                <a:gridCol w="222570"/>
                <a:gridCol w="3561124"/>
              </a:tblGrid>
              <a:tr h="32402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Опора на текст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Опора на внетекстовое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367716"/>
              </p:ext>
            </p:extLst>
          </p:nvPr>
        </p:nvGraphicFramePr>
        <p:xfrm>
          <a:off x="395536" y="4653136"/>
          <a:ext cx="756083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196"/>
                <a:gridCol w="267933"/>
                <a:gridCol w="2274374"/>
                <a:gridCol w="379246"/>
                <a:gridCol w="264509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Найти и извлечь (информацию)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Интегрировать и интерпретировать (сообщения текста)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Осмыслить и оценить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1907704" y="3501008"/>
            <a:ext cx="504056" cy="50405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732240" y="3501008"/>
            <a:ext cx="648072" cy="50405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547664" y="4365104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851920" y="4365104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544113" y="4365104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326861"/>
              </p:ext>
            </p:extLst>
          </p:nvPr>
        </p:nvGraphicFramePr>
        <p:xfrm>
          <a:off x="3859292" y="5799890"/>
          <a:ext cx="482750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892"/>
                <a:gridCol w="216024"/>
                <a:gridCol w="2242592"/>
              </a:tblGrid>
              <a:tr h="36038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текста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текста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>
            <a:off x="5652120" y="5517232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164288" y="5517232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82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b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МАТЕМАТИЧЕСКОЙ ГРАМОТНОСТИ</a:t>
            </a:r>
            <a:endParaRPr lang="ru-RU" sz="2800" b="1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413"/>
            <a:ext cx="8003232" cy="4968875"/>
          </a:xfrm>
        </p:spPr>
        <p:txBody>
          <a:bodyPr/>
          <a:lstStyle/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ru-RU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654704"/>
              </p:ext>
            </p:extLst>
          </p:nvPr>
        </p:nvGraphicFramePr>
        <p:xfrm>
          <a:off x="323528" y="1397000"/>
          <a:ext cx="871296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Читательская грамотность –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это способность индивидуума формулировать, применять и интерпретировать математику в разнообразных контекстах. Она включает математические рассуждения, использование математических понятий, процедур, фактов и инструментов, чтобы описать, объяснить и предсказать явления. Она помогает понять роль математики в мире, высказывать хорошо обоснованные суждения и принимать решения, которые должны принимать конструктивные, активные и размышляющие граждане.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707195"/>
              </p:ext>
            </p:extLst>
          </p:nvPr>
        </p:nvGraphicFramePr>
        <p:xfrm>
          <a:off x="2483768" y="3573016"/>
          <a:ext cx="42484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Математическая грамотность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140517"/>
              </p:ext>
            </p:extLst>
          </p:nvPr>
        </p:nvGraphicFramePr>
        <p:xfrm>
          <a:off x="395535" y="4149080"/>
          <a:ext cx="829126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9"/>
                <a:gridCol w="432048"/>
                <a:gridCol w="2016224"/>
                <a:gridCol w="432048"/>
                <a:gridCol w="2818655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в контексте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формулировать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математическая проблема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Математическая проблема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математические результаты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Математические результаты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интерпретировать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в контексте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в контексте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оценивать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в контексте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3059832" y="4365104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08104" y="4346822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059832" y="4797152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508104" y="4833191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059832" y="5445224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508104" y="5435995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059832" y="5949280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508104" y="5949280"/>
            <a:ext cx="28803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2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b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ЕСТЕСТВЕННОНАУЧНОЙ </a:t>
            </a:r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ГРАМОТНОСТИ</a:t>
            </a:r>
            <a:endParaRPr lang="ru-RU" sz="2800" b="1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413"/>
            <a:ext cx="8003232" cy="4968875"/>
          </a:xfrm>
        </p:spPr>
        <p:txBody>
          <a:bodyPr/>
          <a:lstStyle/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ru-RU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836435"/>
              </p:ext>
            </p:extLst>
          </p:nvPr>
        </p:nvGraphicFramePr>
        <p:xfrm>
          <a:off x="323528" y="1268413"/>
          <a:ext cx="871296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29649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Естественнонаучная грамотность –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это способность человека занимать активную гражданскую позицию по вопросам, связанным с естественными науками, и его готовность интересоваться естественнонаучными идеями. Естественнонаучно грамотный человек стремится участвовать в аргументированном обсуждении проблем, относящихся к естественным наукам и технологиям, что требует от него следующих компетентностей: научно объяснять явления, оценивать и планировать научные исследования, научно интерпретировать данные и доказательства.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793925"/>
              </p:ext>
            </p:extLst>
          </p:nvPr>
        </p:nvGraphicFramePr>
        <p:xfrm>
          <a:off x="2483768" y="2924944"/>
          <a:ext cx="42484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Естественнонаучная грамотность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367470"/>
              </p:ext>
            </p:extLst>
          </p:nvPr>
        </p:nvGraphicFramePr>
        <p:xfrm>
          <a:off x="251520" y="3356992"/>
          <a:ext cx="8784976" cy="282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00200"/>
                <a:gridCol w="2376264"/>
                <a:gridCol w="2736304"/>
              </a:tblGrid>
              <a:tr h="24220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Контексты: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409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личные, местные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национальные и глобальные проблемы, как современные, так и исторические, которые требуют понимания вопросов науки и технологий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научно объяснять явления, применять методы естественнонаучного исследования, интерпретировать данные и использовать научные доказательства для получения выводов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к науке, которое характеризуется интересом к науке и технологиям, пониманием ценности научного изучения вопросов там, где это необходимо, и осведомленностью о проблемах окружающей среды, а также осознанием важности их решения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основных фактов,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идей и теорий, образующих фундамент научного знания. Такое знание включает в себя знание о природе и технологиях (знание содержания), знание о методах получения научных знаний (знание процедур), понимание обоснованности этих процедур и их использования (методологическое знание)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1835696" y="3068960"/>
            <a:ext cx="576064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732240" y="3068960"/>
            <a:ext cx="648072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36055"/>
              </p:ext>
            </p:extLst>
          </p:nvPr>
        </p:nvGraphicFramePr>
        <p:xfrm>
          <a:off x="251521" y="6237288"/>
          <a:ext cx="878497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3169"/>
                <a:gridCol w="239590"/>
                <a:gridCol w="45522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учащихся требуется продемонстрировать </a:t>
                      </a:r>
                      <a:r>
                        <a:rPr lang="ru-RU" sz="1400" b="1" i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определенном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контексте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b="1" i="1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определяют результаты учащихся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74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b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ФИНАНСОВОЙ</a:t>
            </a:r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ГРАМОТНОСТИ</a:t>
            </a:r>
            <a:endParaRPr lang="ru-RU" sz="2800" b="1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413"/>
            <a:ext cx="8003232" cy="4968875"/>
          </a:xfrm>
        </p:spPr>
        <p:txBody>
          <a:bodyPr/>
          <a:lstStyle/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ru-RU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558430"/>
              </p:ext>
            </p:extLst>
          </p:nvPr>
        </p:nvGraphicFramePr>
        <p:xfrm>
          <a:off x="323528" y="1268413"/>
          <a:ext cx="871296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2964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грамотность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знания и понимание финансовых терминов, понятий и финансовых рисков, а также навыки, мотивацию и уверенность, необходимые для принятия эффективных решений в разнообразных финансовых ситуациях, способствующих улучшению финансового благополучия личности и общества, а также возможности участия в экономической жизни.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64159"/>
              </p:ext>
            </p:extLst>
          </p:nvPr>
        </p:nvGraphicFramePr>
        <p:xfrm>
          <a:off x="2483768" y="2847216"/>
          <a:ext cx="42484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грамотность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71461"/>
              </p:ext>
            </p:extLst>
          </p:nvPr>
        </p:nvGraphicFramePr>
        <p:xfrm>
          <a:off x="395535" y="3429000"/>
          <a:ext cx="856895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/>
                <a:gridCol w="2856318"/>
                <a:gridCol w="285631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Содержание: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Познавательная деятельность: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Контекст: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деньги и операции с ними;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и управление финансами;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 и вознаграждения;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среда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финансовой информации;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информации в финансовом контексте;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финансовых проблем;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финансовых знаний и понимания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и работа;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 и семья;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личных траты, досуг и отдых;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и гражданин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flipH="1">
            <a:off x="1907704" y="3140968"/>
            <a:ext cx="504056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732240" y="3140968"/>
            <a:ext cx="576064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572000" y="3212976"/>
            <a:ext cx="0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8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b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ГЛОБАЛЬНЫХ КОМПЕТЕНЦИЙ</a:t>
            </a:r>
            <a:endParaRPr lang="ru-RU" sz="2800" b="1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413"/>
            <a:ext cx="8003232" cy="4968875"/>
          </a:xfrm>
        </p:spPr>
        <p:txBody>
          <a:bodyPr/>
          <a:lstStyle/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ru-RU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620969"/>
              </p:ext>
            </p:extLst>
          </p:nvPr>
        </p:nvGraphicFramePr>
        <p:xfrm>
          <a:off x="323528" y="1268413"/>
          <a:ext cx="871296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129649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Глобальные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способность критически рассматривать с различных точек зрения проблемы глобального характера и межкультурного взаимодействия; осознавать, как культурные, религиозные, политические, расовые и иные различия могут оказывать влияние на восприятие, суждения и взгляды – наши собственные и других людей; вступать в открытое, уважительное и эффективное взаимодействие с другими людьми на основе разделяемого всеми уважения к человеческому достоинству.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483768" y="2924944"/>
          <a:ext cx="42484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Глобальные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9" y="3356992"/>
          <a:ext cx="864096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Знание, понимание: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аналитическое и критическое мышление;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способность взаимодействовать уважительно, сообразно, эффективно;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способность сочувствовать;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гибкость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сознание и понимание глобальных проблем;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сознание межкультурных различий, взаимопонимание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открытость представителям иных культур;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уважение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других культур и культурных отличий;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широта взглядов;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5805264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4320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(человеческое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достоинство, культурное разнообразие)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flipH="1">
            <a:off x="1979712" y="3140968"/>
            <a:ext cx="504056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732240" y="3140968"/>
            <a:ext cx="504056" cy="21602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1"/>
          </p:cNvCxnSpPr>
          <p:nvPr/>
        </p:nvCxnSpPr>
        <p:spPr>
          <a:xfrm>
            <a:off x="971600" y="5733256"/>
            <a:ext cx="552400" cy="39204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3"/>
          </p:cNvCxnSpPr>
          <p:nvPr/>
        </p:nvCxnSpPr>
        <p:spPr>
          <a:xfrm flipH="1">
            <a:off x="7620000" y="5733256"/>
            <a:ext cx="624408" cy="39204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2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b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ГЛОБАЛЬНОЙ КОМПЕТЕНТНОСТИ:</a:t>
            </a:r>
            <a:endParaRPr lang="ru-RU" sz="2800" b="1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413"/>
            <a:ext cx="8003232" cy="4968875"/>
          </a:xfrm>
        </p:spPr>
        <p:txBody>
          <a:bodyPr/>
          <a:lstStyle/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884890"/>
              </p:ext>
            </p:extLst>
          </p:nvPr>
        </p:nvGraphicFramePr>
        <p:xfrm>
          <a:off x="2483768" y="1268413"/>
          <a:ext cx="42484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2883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Глобальная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компетентность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016373"/>
              </p:ext>
            </p:extLst>
          </p:nvPr>
        </p:nvGraphicFramePr>
        <p:xfrm>
          <a:off x="251520" y="1772816"/>
          <a:ext cx="8712968" cy="235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Знание глобальных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проблем и межкультурные знания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Когнитивные умения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(аналитическое и критическое мышление)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Отношения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(открытое,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эффективное, уважительное взаимодействие)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544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Оцениваются когнитивным тестом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Оцениваются когнитивным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тестом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Оцениваются анкетой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 оценивания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1331640" y="3140968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563888" y="3140968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24128" y="3140968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956376" y="3128982"/>
            <a:ext cx="0" cy="28803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22691"/>
              </p:ext>
            </p:extLst>
          </p:nvPr>
        </p:nvGraphicFramePr>
        <p:xfrm>
          <a:off x="1524000" y="4293096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2520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оценивания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12" name="Прямая со стрелкой 11"/>
          <p:cNvCxnSpPr>
            <a:endCxn id="9" idx="1"/>
          </p:cNvCxnSpPr>
          <p:nvPr/>
        </p:nvCxnSpPr>
        <p:spPr>
          <a:xfrm>
            <a:off x="899592" y="4149080"/>
            <a:ext cx="624408" cy="32689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9" idx="3"/>
          </p:cNvCxnSpPr>
          <p:nvPr/>
        </p:nvCxnSpPr>
        <p:spPr>
          <a:xfrm flipH="1">
            <a:off x="7620000" y="4149080"/>
            <a:ext cx="552400" cy="32689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9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КРЕАТИВНОЕ МЫШЛЕНИЕ</a:t>
            </a:r>
            <a:endParaRPr lang="ru-RU" sz="2800" b="1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413"/>
            <a:ext cx="8003232" cy="4968875"/>
          </a:xfrm>
        </p:spPr>
        <p:txBody>
          <a:bodyPr/>
          <a:lstStyle/>
          <a:p>
            <a:pPr algn="ctr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87142"/>
              </p:ext>
            </p:extLst>
          </p:nvPr>
        </p:nvGraphicFramePr>
        <p:xfrm>
          <a:off x="1619672" y="1268413"/>
          <a:ext cx="590465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/>
              </a:tblGrid>
              <a:tr h="2883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креативным мышлением понимается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392958"/>
              </p:ext>
            </p:extLst>
          </p:nvPr>
        </p:nvGraphicFramePr>
        <p:xfrm>
          <a:off x="251520" y="1772817"/>
          <a:ext cx="871296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продуктивно участвовать в процессе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выработки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совершенствовании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идей, направленных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получение: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ИННОВАЦИОННЫХ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(новых, новаторских,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оригинальных, нестандартных, непривычных и т.п.) и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ЭФФЕКТИВНЫХ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(действенных, результативных, экономичных, оптимальных и т.п.)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РЕШЕНИЙ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НОВОГО ЗНАНИЯ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ЭФФЕКТНОГО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(впечатляющего, вдохновляющего, необыкновенного, удивительного и т.п.)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ВЫРАЖЕНИЯ ВООБРАЖЕНИЯ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3556" name="Picture 4" descr="Критическое мышление у дете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81128"/>
            <a:ext cx="2772995" cy="154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78799"/>
              </p:ext>
            </p:extLst>
          </p:nvPr>
        </p:nvGraphicFramePr>
        <p:xfrm>
          <a:off x="179512" y="4941168"/>
          <a:ext cx="6264696" cy="118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</a:tblGrid>
              <a:tr h="1188216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«Креативность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это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произвести работу,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которая одновременно обладает новизной (то есть является оригинальной, нестандартной) и соответствует определенным требованиям (т.е. обладает полезностью, выполняет какую-то задачу)» </a:t>
                      </a:r>
                    </a:p>
                    <a:p>
                      <a:pPr algn="just"/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(Стернберг и Любарт)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1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6586</TotalTime>
  <Words>804</Words>
  <Application>Microsoft Office PowerPoint</Application>
  <PresentationFormat>Экран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Diseño predeterminado</vt:lpstr>
      <vt:lpstr>Презентация PowerPoint</vt:lpstr>
      <vt:lpstr>СОСТАВЛЯЮЩИЕ  ФУНКЦИОНАЛЬНОЙ ГРАМОТНОСТИ:</vt:lpstr>
      <vt:lpstr>ОЦЕНКА  ЧИТАТЕЛЬСКОЙ ГРАМОТНОСТИ</vt:lpstr>
      <vt:lpstr>ОЦЕНКА  МАТЕМАТИЧЕСКОЙ ГРАМОТНОСТИ</vt:lpstr>
      <vt:lpstr>ОЦЕНКА  ЕСТЕСТВЕННОНАУЧНОЙ ГРАМОТНОСТИ</vt:lpstr>
      <vt:lpstr>ОЦЕНКА  ФИНАНСОВОЙ ГРАМОТНОСТИ</vt:lpstr>
      <vt:lpstr>ОЦЕНКА  ГЛОБАЛЬНЫХ КОМПЕТЕНЦИЙ</vt:lpstr>
      <vt:lpstr>СТРУКТУРА  ГЛОБАЛЬНОЙ КОМПЕТЕНТНОСТИ:</vt:lpstr>
      <vt:lpstr>КРЕАТИВНОЕ МЫШЛЕНИЕ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Пользователь Windows</cp:lastModifiedBy>
  <cp:revision>903</cp:revision>
  <dcterms:created xsi:type="dcterms:W3CDTF">2010-05-23T14:28:12Z</dcterms:created>
  <dcterms:modified xsi:type="dcterms:W3CDTF">2022-08-28T14:31:55Z</dcterms:modified>
</cp:coreProperties>
</file>