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61" r:id="rId4"/>
    <p:sldId id="264" r:id="rId5"/>
    <p:sldId id="262" r:id="rId6"/>
    <p:sldId id="267" r:id="rId7"/>
    <p:sldId id="263" r:id="rId8"/>
    <p:sldId id="265" r:id="rId9"/>
    <p:sldId id="260" r:id="rId10"/>
    <p:sldId id="273" r:id="rId11"/>
    <p:sldId id="259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28DE2-080C-4B28-93C6-7DEA1A269091}" type="datetimeFigureOut">
              <a:rPr lang="ru-RU"/>
              <a:pPr>
                <a:defRPr/>
              </a:pPr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0775A-0A8B-4D3E-B901-ABF72D43172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6499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DCC3A-3F31-499B-BD6E-CB0BB273090D}" type="datetimeFigureOut">
              <a:rPr lang="ru-RU"/>
              <a:pPr>
                <a:defRPr/>
              </a:pPr>
              <a:t>11.04.2024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3D069-09AC-49D8-8B4D-A1157E48B76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92974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8BEF6-8066-46C0-B84A-652E65CEAF78}" type="datetimeFigureOut">
              <a:rPr lang="ru-RU"/>
              <a:pPr>
                <a:defRPr/>
              </a:pPr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E989F-251B-4522-9113-1B1AE0FC7E8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8317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8525" y="971550"/>
            <a:ext cx="801688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29738" y="2613025"/>
            <a:ext cx="8032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F3BA8-C8CF-4A8A-9965-3B52B6435DC1}" type="datetimeFigureOut">
              <a:rPr lang="ru-RU"/>
              <a:pPr>
                <a:defRPr/>
              </a:pPr>
              <a:t>11.04.2024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FF1E1-9F5B-4CD7-B306-310EC5D802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715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2CF12-F802-44AC-BAB9-E2A3E5FD866A}" type="datetimeFigureOut">
              <a:rPr lang="ru-RU"/>
              <a:pPr>
                <a:defRPr/>
              </a:pPr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1A2FD-3331-4D33-B599-BE2FDAFCEE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0038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9CDB3-0050-492C-9102-F48C18A2B9AB}" type="datetimeFigureOut">
              <a:rPr lang="ru-RU"/>
              <a:pPr>
                <a:defRPr/>
              </a:pPr>
              <a:t>11.04.2024</a:t>
            </a:fld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AFD83-331A-479C-8015-46BC1075B63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02270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8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9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3D73B-66FA-4E9E-A831-FAA11198587C}" type="datetimeFigureOut">
              <a:rPr lang="ru-RU"/>
              <a:pPr>
                <a:defRPr/>
              </a:pPr>
              <a:t>11.04.2024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DCA58-9893-4919-B354-D428681916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50706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F1E72-998E-49DF-B4BB-6C537A813411}" type="datetimeFigureOut">
              <a:rPr lang="ru-RU"/>
              <a:pPr>
                <a:defRPr/>
              </a:pPr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25AA0-18A7-463E-A6CF-4DDDBECEBE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122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32B4B-5350-4859-8987-9A39B7237687}" type="datetimeFigureOut">
              <a:rPr lang="ru-RU"/>
              <a:pPr>
                <a:defRPr/>
              </a:pPr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1DB60-BC7F-47B1-938A-348F2C46A6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085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D9D89-60AC-4A34-84FF-599165EEB4FD}" type="datetimeFigureOut">
              <a:rPr lang="ru-RU"/>
              <a:pPr>
                <a:defRPr/>
              </a:pPr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A6174-2D5D-43D2-BAA9-37B6A90ABD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832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AF661-D550-46B8-A05B-AC4B688D4986}" type="datetimeFigureOut">
              <a:rPr lang="ru-RU"/>
              <a:pPr>
                <a:defRPr/>
              </a:pPr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E1DE6-9E0E-44B0-952E-5FBD733CAC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622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B910B-915B-48BE-B11E-DF73EC3BDD8A}" type="datetimeFigureOut">
              <a:rPr lang="ru-RU"/>
              <a:pPr>
                <a:defRPr/>
              </a:pPr>
              <a:t>11.04.2024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EC625-CD37-41DA-A634-6C5F4D9C736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1117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F7150-75E7-4B74-9186-CA50C001059F}" type="datetimeFigureOut">
              <a:rPr lang="ru-RU"/>
              <a:pPr>
                <a:defRPr/>
              </a:pPr>
              <a:t>11.04.2024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F98A1-9E25-41E7-A148-EF4030FE2B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84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D3B95-9299-4994-958E-B2B73A0AADC5}" type="datetimeFigureOut">
              <a:rPr lang="ru-RU"/>
              <a:pPr>
                <a:defRPr/>
              </a:pPr>
              <a:t>11.04.2024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FC516-4643-419F-8C0A-05901BA5A8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686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79D50-E938-4B90-823B-879ABCD10DE6}" type="datetimeFigureOut">
              <a:rPr lang="ru-RU"/>
              <a:pPr>
                <a:defRPr/>
              </a:pPr>
              <a:t>11.04.2024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28DEC-586A-4B6F-8F78-E3B3C11DE9C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882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40676-5C48-408B-A152-66666987801E}" type="datetimeFigureOut">
              <a:rPr lang="ru-RU"/>
              <a:pPr>
                <a:defRPr/>
              </a:pPr>
              <a:t>11.04.2024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C0EA2-51D9-4BAF-91F0-4F1637AF00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0219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77AF38-2D02-48AD-90BD-51915BC15BA7}" type="datetimeFigureOut">
              <a:rPr lang="ru-RU"/>
              <a:pPr>
                <a:defRPr/>
              </a:pPr>
              <a:t>11.04.2024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AA209-B0DE-4011-8900-FB99DED56B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58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>
            <a:fillRect/>
          </a:stretch>
        </p:blipFill>
        <p:spPr bwMode="auto">
          <a:xfrm>
            <a:off x="0" y="2670175"/>
            <a:ext cx="4037013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>
            <a:fillRect/>
          </a:stretch>
        </p:blipFill>
        <p:spPr bwMode="auto">
          <a:xfrm>
            <a:off x="0" y="2892425"/>
            <a:ext cx="1522413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031" name="Picture 8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>
            <a:fillRect/>
          </a:stretch>
        </p:blipFill>
        <p:spPr bwMode="auto">
          <a:xfrm>
            <a:off x="7999413" y="0"/>
            <a:ext cx="1603375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>
            <a:fillRect/>
          </a:stretch>
        </p:blipFill>
        <p:spPr bwMode="auto">
          <a:xfrm>
            <a:off x="8605838" y="6096000"/>
            <a:ext cx="9937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646113" y="452438"/>
            <a:ext cx="9404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03313" y="2052638"/>
            <a:ext cx="89471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238" y="17907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F4D5AC-C470-4F85-93E8-1DE840906191}" type="datetimeFigureOut">
              <a:rPr lang="ru-RU"/>
              <a:pPr>
                <a:defRPr/>
              </a:pPr>
              <a:t>11.04.2024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118" y="3225007"/>
            <a:ext cx="3859213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2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D8505AC-F8B0-4842-99C6-C8F04864404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  <p:sldLayoutId id="2147484167" r:id="rId12"/>
    <p:sldLayoutId id="2147484164" r:id="rId13"/>
    <p:sldLayoutId id="2147484168" r:id="rId14"/>
    <p:sldLayoutId id="2147484169" r:id="rId15"/>
    <p:sldLayoutId id="2147484165" r:id="rId16"/>
    <p:sldLayoutId id="2147484166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280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uzopedia.ru/voprosy/top-questions" TargetMode="External"/><Relationship Id="rId2" Type="http://schemas.openxmlformats.org/officeDocument/2006/relationships/hyperlink" Target="https://vuzopedia.ru/top-articles-for-abitu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uzopedia.ru/cherniy-spisok-vuzov" TargetMode="External"/><Relationship Id="rId2" Type="http://schemas.openxmlformats.org/officeDocument/2006/relationships/hyperlink" Target="https://obrnadzor.gov.ru/gosudarstvennye-uslugi-i-funkczii/gosudarstvennye-uslugi/gosudarstvennaya-akkreditacziya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s://vuzopedia.ru/kalendar" TargetMode="External"/><Relationship Id="rId4" Type="http://schemas.openxmlformats.org/officeDocument/2006/relationships/hyperlink" Target="https://vuzopedia.ru/teacher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vuzopedia.ru/articles/6" TargetMode="External"/><Relationship Id="rId3" Type="http://schemas.openxmlformats.org/officeDocument/2006/relationships/hyperlink" Target="https://vuzopedia.ru/podbor-professii" TargetMode="External"/><Relationship Id="rId7" Type="http://schemas.openxmlformats.org/officeDocument/2006/relationships/hyperlink" Target="https://vuzopedia.ru/news/772" TargetMode="External"/><Relationship Id="rId2" Type="http://schemas.openxmlformats.org/officeDocument/2006/relationships/hyperlink" Target="https://vuzopedia.ru/professi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uzopedia.ru/presscentr/new-prof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vuzopedia.ru/presscentr/vybor-professii" TargetMode="External"/><Relationship Id="rId10" Type="http://schemas.openxmlformats.org/officeDocument/2006/relationships/hyperlink" Target="https://vuzopedia.ru/voprosy" TargetMode="External"/><Relationship Id="rId4" Type="http://schemas.openxmlformats.org/officeDocument/2006/relationships/hyperlink" Target="https://vuzopedia.ru/podbor-professii-po-ege" TargetMode="External"/><Relationship Id="rId9" Type="http://schemas.openxmlformats.org/officeDocument/2006/relationships/hyperlink" Target="https://vuzopedia.ru/services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vuzopedia.ru/podbor-spec" TargetMode="External"/><Relationship Id="rId13" Type="http://schemas.openxmlformats.org/officeDocument/2006/relationships/image" Target="../media/image7.png"/><Relationship Id="rId3" Type="http://schemas.openxmlformats.org/officeDocument/2006/relationships/hyperlink" Target="https://vuzopedia.ru/professii/48" TargetMode="External"/><Relationship Id="rId7" Type="http://schemas.openxmlformats.org/officeDocument/2006/relationships/hyperlink" Target="https://vuzopedia.ru/vuz" TargetMode="External"/><Relationship Id="rId12" Type="http://schemas.openxmlformats.org/officeDocument/2006/relationships/hyperlink" Target="https://vuzopedia.ru/voprosy" TargetMode="External"/><Relationship Id="rId2" Type="http://schemas.openxmlformats.org/officeDocument/2006/relationships/hyperlink" Target="https://vuzopedia.ru/articles/2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uzopedia.ru/professii" TargetMode="External"/><Relationship Id="rId11" Type="http://schemas.openxmlformats.org/officeDocument/2006/relationships/hyperlink" Target="https://vuzopedia.ru/services" TargetMode="External"/><Relationship Id="rId5" Type="http://schemas.openxmlformats.org/officeDocument/2006/relationships/hyperlink" Target="https://vuzopedia.ru/podbor-programmy" TargetMode="External"/><Relationship Id="rId10" Type="http://schemas.openxmlformats.org/officeDocument/2006/relationships/hyperlink" Target="https://vuzopedia.ru/spec" TargetMode="External"/><Relationship Id="rId4" Type="http://schemas.openxmlformats.org/officeDocument/2006/relationships/hyperlink" Target="https://vuzopedia.ru/program/bakispec" TargetMode="External"/><Relationship Id="rId9" Type="http://schemas.openxmlformats.org/officeDocument/2006/relationships/hyperlink" Target="https://vuzopedia.ru/napravlenia/bakalavriat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vuzopedia.ru/articles/811" TargetMode="External"/><Relationship Id="rId3" Type="http://schemas.openxmlformats.org/officeDocument/2006/relationships/hyperlink" Target="https://vuzopedia.ru/top-articles-for-abitur" TargetMode="External"/><Relationship Id="rId7" Type="http://schemas.openxmlformats.org/officeDocument/2006/relationships/hyperlink" Target="https://vuzopedia.ru/professii" TargetMode="External"/><Relationship Id="rId12" Type="http://schemas.openxmlformats.org/officeDocument/2006/relationships/image" Target="../media/image7.png"/><Relationship Id="rId2" Type="http://schemas.openxmlformats.org/officeDocument/2006/relationships/hyperlink" Target="https://vuzopedia.ru/vu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uzopedia.ru/program/bakispec" TargetMode="External"/><Relationship Id="rId11" Type="http://schemas.openxmlformats.org/officeDocument/2006/relationships/hyperlink" Target="https://vuzopedia.ru/voprosy" TargetMode="External"/><Relationship Id="rId5" Type="http://schemas.openxmlformats.org/officeDocument/2006/relationships/hyperlink" Target="https://vuzopedia.ru/napravlenia/bakalavriat" TargetMode="External"/><Relationship Id="rId10" Type="http://schemas.openxmlformats.org/officeDocument/2006/relationships/hyperlink" Target="https://vuzopedia.ru/services" TargetMode="External"/><Relationship Id="rId4" Type="http://schemas.openxmlformats.org/officeDocument/2006/relationships/hyperlink" Target="https://vuzopedia.ru/vuzypoege" TargetMode="External"/><Relationship Id="rId9" Type="http://schemas.openxmlformats.org/officeDocument/2006/relationships/hyperlink" Target="https://vuzopedia.ru/articles/81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vuzopedia.ru/kalendar" TargetMode="External"/><Relationship Id="rId2" Type="http://schemas.openxmlformats.org/officeDocument/2006/relationships/hyperlink" Target="https://vuzopedia.ru/kalendar/?forma=onlin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s://vuzopedia.ru/voprosy" TargetMode="External"/><Relationship Id="rId4" Type="http://schemas.openxmlformats.org/officeDocument/2006/relationships/hyperlink" Target="https://vuzopedia.ru/services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vuzopedia.ru/services" TargetMode="External"/><Relationship Id="rId3" Type="http://schemas.openxmlformats.org/officeDocument/2006/relationships/hyperlink" Target="https://vuzopedia.ru/vuzypoege" TargetMode="External"/><Relationship Id="rId7" Type="http://schemas.openxmlformats.org/officeDocument/2006/relationships/hyperlink" Target="https://vuzopedia.ru/vuz" TargetMode="External"/><Relationship Id="rId2" Type="http://schemas.openxmlformats.org/officeDocument/2006/relationships/hyperlink" Target="https://vuzopedia.ru/kakie-ege-nuzhno-sdava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uzopedia.ru/professii" TargetMode="External"/><Relationship Id="rId5" Type="http://schemas.openxmlformats.org/officeDocument/2006/relationships/hyperlink" Target="https://vuzopedia.ru/program/bakispec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s://vuzopedia.ru/napravlenia/bakalavriat" TargetMode="External"/><Relationship Id="rId9" Type="http://schemas.openxmlformats.org/officeDocument/2006/relationships/hyperlink" Target="https://vuzopedia.ru/voprosy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vuzopedia.ru/news/1492" TargetMode="External"/><Relationship Id="rId7" Type="http://schemas.openxmlformats.org/officeDocument/2006/relationships/hyperlink" Target="https://vuzopedia.ru/voprosy" TargetMode="External"/><Relationship Id="rId2" Type="http://schemas.openxmlformats.org/officeDocument/2006/relationships/hyperlink" Target="https://vuzopedia.ru/articles/77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uzopedia.ru/services" TargetMode="External"/><Relationship Id="rId5" Type="http://schemas.openxmlformats.org/officeDocument/2006/relationships/hyperlink" Target="https://vuzopedia.ru/articles/21" TargetMode="External"/><Relationship Id="rId4" Type="http://schemas.openxmlformats.org/officeDocument/2006/relationships/hyperlink" Target="https://vuzopedia.ru/individualnye-dostizheniya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vuzopedia.ru/articles/11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s://trudvsem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uzopedia.ru/voprosy" TargetMode="External"/><Relationship Id="rId5" Type="http://schemas.openxmlformats.org/officeDocument/2006/relationships/hyperlink" Target="https://vuzopedia.ru/services" TargetMode="External"/><Relationship Id="rId4" Type="http://schemas.openxmlformats.org/officeDocument/2006/relationships/hyperlink" Target="https://vuzopedia.ru/articles/924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vuzopedia.ru/services" TargetMode="External"/><Relationship Id="rId2" Type="http://schemas.openxmlformats.org/officeDocument/2006/relationships/hyperlink" Target="https://vuzopedia.ru/articles/2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vuzopedia.ru/voprosy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vuzopedia.ru/services" TargetMode="External"/><Relationship Id="rId2" Type="http://schemas.openxmlformats.org/officeDocument/2006/relationships/hyperlink" Target="https://vuzopedia.ru/articles/2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vuzopedia.ru/vopros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uzopedia.ru/articles/5055" TargetMode="External"/><Relationship Id="rId2" Type="http://schemas.openxmlformats.org/officeDocument/2006/relationships/hyperlink" Target="https://vuzopedia.ru/vitrina/202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vuzopedia.ru/voprosy" TargetMode="External"/><Relationship Id="rId3" Type="http://schemas.openxmlformats.org/officeDocument/2006/relationships/hyperlink" Target="https://vuzopedia.ru/professii" TargetMode="External"/><Relationship Id="rId7" Type="http://schemas.openxmlformats.org/officeDocument/2006/relationships/hyperlink" Target="https://vuzopedia.ru/services" TargetMode="External"/><Relationship Id="rId2" Type="http://schemas.openxmlformats.org/officeDocument/2006/relationships/hyperlink" Target="https://vuzopedia.ru/profori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uzopedia.ru/vuzypoege" TargetMode="External"/><Relationship Id="rId5" Type="http://schemas.openxmlformats.org/officeDocument/2006/relationships/hyperlink" Target="https://vuzopedia.ru/kakie-ege-nuzhno-sdavat" TargetMode="External"/><Relationship Id="rId4" Type="http://schemas.openxmlformats.org/officeDocument/2006/relationships/hyperlink" Target="https://vuzopedia.ru/analize-admission" TargetMode="External"/><Relationship Id="rId9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vuzopedia.ru/voprosy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s://vuzopedia.ru/articles/464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vuzopedia.ru/traektory-vuzes" TargetMode="External"/><Relationship Id="rId5" Type="http://schemas.openxmlformats.org/officeDocument/2006/relationships/hyperlink" Target="https://vuzopedia.ru/services" TargetMode="External"/><Relationship Id="rId4" Type="http://schemas.openxmlformats.org/officeDocument/2006/relationships/hyperlink" Target="https://vuzopedia.ru/kalkulator-ege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vuzopedia.ru/services" TargetMode="External"/><Relationship Id="rId2" Type="http://schemas.openxmlformats.org/officeDocument/2006/relationships/hyperlink" Target="https://vuzopedia.ru/traektory-vuze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vuzopedia.ru/voprosy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vuzopedia.ru/articles/841" TargetMode="External"/><Relationship Id="rId2" Type="http://schemas.openxmlformats.org/officeDocument/2006/relationships/hyperlink" Target="https://vuzopedia.ru/traektory-vuz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s://vuzopedia.ru/voprosy" TargetMode="External"/><Relationship Id="rId4" Type="http://schemas.openxmlformats.org/officeDocument/2006/relationships/hyperlink" Target="https://vuzopedia.ru/services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vuzopedia.ru/traektory-vuzes" TargetMode="External"/><Relationship Id="rId2" Type="http://schemas.openxmlformats.org/officeDocument/2006/relationships/hyperlink" Target="https://vuzopedia.ru/service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vuzopedia.ru/voprosy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vuzopedia.ru/traektory-vuzes" TargetMode="External"/><Relationship Id="rId2" Type="http://schemas.openxmlformats.org/officeDocument/2006/relationships/hyperlink" Target="https://vuzopedia.ru/service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vuzopedia.ru/voprosy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vuzopedia.ru/services" TargetMode="External"/><Relationship Id="rId2" Type="http://schemas.openxmlformats.org/officeDocument/2006/relationships/hyperlink" Target="https://vuzopedia.ru/articles/2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vuzopedia.ru/voprosy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vuzopedia.ru/services" TargetMode="External"/><Relationship Id="rId2" Type="http://schemas.openxmlformats.org/officeDocument/2006/relationships/hyperlink" Target="https://vuzopedia.ru/traektory-vuze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vuzopedia.ru/voprosy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vuzopedia.ru/stoimost-obucheniya-v-vuzah-rossii" TargetMode="External"/><Relationship Id="rId2" Type="http://schemas.openxmlformats.org/officeDocument/2006/relationships/hyperlink" Target="https://vuzopedia.ru/traektory-vuze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s://vuzopedia.ru/voprosy" TargetMode="External"/><Relationship Id="rId4" Type="http://schemas.openxmlformats.org/officeDocument/2006/relationships/hyperlink" Target="https://vuzopedia.ru/services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vuzopedia.ru/services" TargetMode="External"/><Relationship Id="rId2" Type="http://schemas.openxmlformats.org/officeDocument/2006/relationships/hyperlink" Target="https://vuzopedia.ru/articles/78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vuzopedia.ru/vopros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vuzopedia.ru/traektory-vuz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vuzopedia.ru/articles/1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vuzopedia.ru/traektory-vuz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vuzopedia.ru/traektory-vuz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vuzopedia.ru/analize-admissio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vuzopedia.ru/individualnye-dostizheniy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uzopedia.ru/articles/1023" TargetMode="External"/><Relationship Id="rId2" Type="http://schemas.openxmlformats.org/officeDocument/2006/relationships/hyperlink" Target="https://vuzopedia.ru/services/dynamic-admiss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ctrTitle"/>
          </p:nvPr>
        </p:nvSpPr>
        <p:spPr>
          <a:xfrm>
            <a:off x="1524000" y="1252538"/>
            <a:ext cx="9144000" cy="2222500"/>
          </a:xfrm>
        </p:spPr>
        <p:txBody>
          <a:bodyPr/>
          <a:lstStyle/>
          <a:p>
            <a:pPr eaLnBrk="1" hangingPunct="1"/>
            <a:r>
              <a:rPr lang="ru-RU" altLang="ru-RU" sz="40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Поступление в вуз 2024: все, что нужно знать, чтобы не ошибиться и поступить в вуз правильно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757613"/>
            <a:ext cx="9144000" cy="2414587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Ключевые особенности поступления, изменения в 2024, траектория поступления, как выбрать вуз, профессию, специальность, предметы ЕГЭ и многое другое. Данная презентация — ПОЛНОЕ изложение ВОСЬМИЛЕТНЕГО опыта помощи поступающим от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Vuzopedia.ru.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Самые полезные Статьи вы найдете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по ссылке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Ответы на самые популярные вопросы абитуриентов вы найдете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по ссылке</a:t>
            </a: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Поехали!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838200" y="1162050"/>
            <a:ext cx="10515600" cy="855663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latin typeface="Arial" panose="020B0604020202020204" pitchFamily="34" charset="0"/>
                <a:cs typeface="Arial" panose="020B0604020202020204" pitchFamily="34" charset="0"/>
              </a:rPr>
              <a:t>Как оценивать вузы?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200" y="2017713"/>
            <a:ext cx="10515600" cy="415925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Важно проверить наличие гос.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ккредитации и лицензии у вуза. Все вузы, имеющие аккредитацию, выдают дипломы гос. образца. Не важно, государственные или частные. Вуз без государственной аккредитации не имеет права выдавать дипломы гос. образца, а без лицензии не имеет права вести образовательную деятельность. Ваша задача – оценить надежность вуза на основании факторов с этого слайда (+ возраст вуза, маркетинговая активность и т.д.). Проверить аккредитацию можно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тут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или на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Вузопедии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Важный критерий – качество педагогического состава. На Вузопедии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мы предоставляем возможность познакомиться с преподавателями до поступления в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специальном разделе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Походите по соц. сетям, понаблюдайте за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внеучебной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жизнью университета. Для кого-то это важно, поэтому не упустите возможность получить информацию из всех источников.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Посетите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дни открытых дверей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Они часто проводятся онлайн, поэтому это можно сделать не выходя из дома.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Найдите тех, кто уже учится в университете, желательно на той специальности, на которую вы хотите поступить и поспрашивайте у них про условия в вузе, качество образования, насколько хорошее материальное обеспечение образовательного процесса и т.д.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  <a:defRPr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40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10515600" cy="10064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Траектория поступления 2024. Этап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подготовка к поступлению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838200" y="2262188"/>
            <a:ext cx="10515600" cy="3914775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Определяемся 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с профессией/сферой деятельности 1 сентября 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- 1 февраля 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Выбор профессии — важнейший этап, который не зря поставлен на первое место. Правильнее будет исходя из выбранной профессии в дальнейшем подбирать программу и вуз, в котором эту профессию можно получить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Профессию можно определить через тесты профориентации. 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Даже если вам не 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удастся 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выбрать 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конкретный набор профессий до 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1 февраля (день, до которого подаются заявления на 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ЕГЭ), 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то выберите сферу деятельности исходя из ваших предрасположенностей, сдайте комбинацию ЕГЭ, которая чаще всего встречается в этой сфере и пользуйтесь оставшимся временем, чтобы максимально конкретизировать желания.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Ссылки, которые помогут вам преодолеть этот шаг: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Каталог профессий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Подбор профессий по виду и объекту деятельности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Подбор профессии по ЕГЭ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О выборе профессии в журнале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О новых профессиях в журнале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О профессиях будущего в сфере ИТ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Как выбрать профессию?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Полезные сервисы для абитуриентов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Задать вопрос </a:t>
            </a:r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бесплатно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4" name="Рисунок 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10515600" cy="10064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Траектория поступления 2024. Этап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подготовка к поступлению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838200" y="2262188"/>
            <a:ext cx="10515600" cy="4321175"/>
          </a:xfrm>
        </p:spPr>
        <p:txBody>
          <a:bodyPr rtlCol="0">
            <a:normAutofit fontScale="2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Выбираем 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программу в вузе, на которой можно освоить 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профессию — 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1 сентября 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- 1 февраля 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На нашем сайте есть вся информация, которая поможет вам выбрать программу (специальность) для обучения. Во-первых, не все понимают, чем программа отличается от специальности и почему это важно. </a:t>
            </a:r>
            <a:r>
              <a:rPr lang="ru-RU" sz="49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Об этом есть статья</a:t>
            </a:r>
            <a:r>
              <a:rPr lang="ru-RU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маст</a:t>
            </a:r>
            <a:r>
              <a:rPr lang="ru-RU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рид</a:t>
            </a:r>
            <a:r>
              <a:rPr lang="ru-RU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. К каждой профессии в каталоге приложен список программ, на которых ее можно получить, список комбинаций ЕГЭ, которые нужно сдавать, чтобы ее освоить. Для ознакомления с примером </a:t>
            </a:r>
            <a:r>
              <a:rPr lang="ru-RU" sz="49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переходите по ссылке</a:t>
            </a:r>
            <a:r>
              <a:rPr lang="ru-RU" sz="4900" dirty="0" smtClean="0">
                <a:latin typeface="Arial" panose="020B0604020202020204" pitchFamily="34" charset="0"/>
                <a:cs typeface="Arial" panose="020B0604020202020204" pitchFamily="34" charset="0"/>
              </a:rPr>
              <a:t> и смотрите. И так на все профессии.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Ссылки, которые помогут вам преодолеть этот шаг:</a:t>
            </a:r>
            <a:endParaRPr lang="ru-RU" sz="4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49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Каталог программ </a:t>
            </a:r>
            <a:r>
              <a:rPr lang="ru-RU" sz="4900" dirty="0" err="1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бакалавриата</a:t>
            </a:r>
            <a:r>
              <a:rPr lang="ru-RU" sz="49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и </a:t>
            </a:r>
            <a:r>
              <a:rPr lang="ru-RU" sz="4900" dirty="0" err="1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специалитета</a:t>
            </a:r>
            <a:r>
              <a:rPr lang="ru-RU" sz="49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(можно настроить по городу)</a:t>
            </a:r>
            <a:endParaRPr lang="ru-RU" sz="4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49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Подбор программы по ЕГЭ</a:t>
            </a:r>
            <a:endParaRPr lang="ru-RU" sz="4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49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Каталог профессий</a:t>
            </a:r>
            <a:endParaRPr lang="ru-RU" sz="4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4900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По каждому вузу из списка предоставлены программы в нем</a:t>
            </a:r>
            <a:endParaRPr lang="ru-RU" sz="4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49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Что такое программа обучения?</a:t>
            </a:r>
            <a:endParaRPr lang="ru-RU" sz="4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4900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Подбор специальности по ЕГЭ</a:t>
            </a:r>
            <a:endParaRPr lang="ru-RU" sz="4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4900" dirty="0" smtClean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Каталог специальностей</a:t>
            </a:r>
            <a:endParaRPr lang="ru-RU" sz="4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4900" dirty="0" smtClean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Специальности по сферам деятельности</a:t>
            </a:r>
            <a:endParaRPr lang="ru-RU" sz="4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4900" dirty="0" smtClean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Полезные сервисы для абитуриентов</a:t>
            </a:r>
            <a:endParaRPr lang="ru-RU" sz="4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4900" dirty="0" smtClean="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Задать вопрос бесплатно</a:t>
            </a:r>
            <a:endParaRPr lang="ru-RU" sz="4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8" name="Рисунок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10515600" cy="10064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Траектория поступления 2024. Этап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подготовка к поступлению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838200" y="2262188"/>
            <a:ext cx="10515600" cy="4321175"/>
          </a:xfrm>
        </p:spPr>
        <p:txBody>
          <a:bodyPr rtlCol="0">
            <a:normAutofit fontScale="4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Определяемся с набором вузов, в которых есть нужная вам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 — 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1 сентября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3000" b="1" dirty="0">
                <a:latin typeface="Arial" panose="020B0604020202020204" pitchFamily="34" charset="0"/>
                <a:cs typeface="Arial" panose="020B0604020202020204" pitchFamily="34" charset="0"/>
              </a:rPr>
              <a:t>- 1 февраля </a:t>
            </a:r>
            <a:r>
              <a:rPr lang="ru-RU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ru-RU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Обязательно ознакомьтесь с предыдущим шагом, если не видели. Из него следует выбор вуза. На нашем сайте по каждой профессии вы найдете список вузов, в которых ее можно получить. И, соответственно, от профессии стоит "плясать". Если вы не успели выбрать профессию, то исходите из примерной сферы деятельности и комбинации предметов ЕГЭ.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2500" b="1" dirty="0">
                <a:latin typeface="Arial" panose="020B0604020202020204" pitchFamily="34" charset="0"/>
                <a:cs typeface="Arial" panose="020B0604020202020204" pitchFamily="34" charset="0"/>
              </a:rPr>
              <a:t>Ссылки, которые помогут вам преодолеть этот шаг: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Каталог вузов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Самые полезные статьи для абитуриентов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Подбор вуза по ЕГЭ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По каждой специальности есть вузы, в которых она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предподается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По каждой программе есть вузы, в которых она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предподается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По каждой профессии есть вузы, в которых она 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предподается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Подробнее о проходном балле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Вредные советы от Вузопедии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Полезные сервисы для абитуриентов</a:t>
            </a:r>
            <a:endParaRPr lang="ru-RU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Задать вопрос </a:t>
            </a:r>
            <a:r>
              <a:rPr lang="ru-RU" sz="2500" dirty="0" smtClean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бесплатно</a:t>
            </a:r>
            <a:r>
              <a:rPr lang="ru-RU" dirty="0"/>
              <a:t/>
            </a:r>
            <a:br>
              <a:rPr lang="ru-RU" dirty="0"/>
            </a:br>
            <a:endParaRPr lang="ru-RU" sz="4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412" name="Рисунок 1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10515600" cy="10064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Траектория поступления 2024. Этап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подготовка к поступлению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200" y="2262188"/>
            <a:ext cx="10515600" cy="432117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Посещаем дни открытых дверей в интересующих вузах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1 сентября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- 1 февраля </a:t>
            </a:r>
            <a:r>
              <a:rPr lang="ru-RU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endParaRPr lang="ru-RU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Часто мероприятия проходят в </a:t>
            </a:r>
            <a:r>
              <a:rPr lang="ru-RU" sz="1700" dirty="0" err="1">
                <a:latin typeface="Arial" panose="020B0604020202020204" pitchFamily="34" charset="0"/>
                <a:cs typeface="Arial" panose="020B0604020202020204" pitchFamily="34" charset="0"/>
              </a:rPr>
              <a:t>онлайне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. Наблюдайте 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дни открытых дверей прямо из дома</a:t>
            </a: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</a:rPr>
              <a:t>Важно посещать мероприятия и дни открытых дверей в тех вузах, в которые вы хотите поступать. Вы сможете задать вопросы, посмотреть на вуз изнутри, убедившись в своем желании. Также посетите дни открытых дверей в других вузах. Вы можете открыть для себя учебное заведение с другой стороны.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700" b="1" dirty="0">
                <a:latin typeface="Arial" panose="020B0604020202020204" pitchFamily="34" charset="0"/>
                <a:cs typeface="Arial" panose="020B0604020202020204" pitchFamily="34" charset="0"/>
              </a:rPr>
              <a:t>Ссылки, которые помогут вам преодолеть этот шаг: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Календарь абитуриента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Полезные сервисы для абитуриентов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7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Задать вопрос бесплатно</a:t>
            </a:r>
            <a:endParaRPr lang="ru-RU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ru-RU" sz="4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436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10515600" cy="10064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Траектория поступления 2024. Этап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подготовка к поступлению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200" y="2262188"/>
            <a:ext cx="10515600" cy="432117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) Определяемся с предметами ЕГЭ и пишем заявление на участие в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ЕГЭ —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1 сентября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- 1 февраля </a:t>
            </a: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Выбор комбинации ЕГЭ — очень важный пункт. Заявление на ЕГЭ нужно подать до 1 февраля года, в котором вы сдаете ЕГЭ (могут продлить, но ориентируйтесь на 1 февраля). Исключение предоставляется для очень ограниченного круга лиц, которые не смогли подать вовремя по уважительной причине.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нас на странице каждого вуза, программы, специальности, профессии есть список комбинаций ЕГЭ, которые нужно сдавать, чтобы поступить в вуз, на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специальность/программу/профессию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. Исследуйте каталоги, выбирайте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Ссылки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, которые помогут вам преодолеть этот шаг: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Список комбинаций ЕГЭ в вузах России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Подбор вуза по ЕГЭ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По каждой специальности есть предметы ЕГЭ, которые нужно сдавать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По каждой программе есть предметы ЕГЭ, которые нужно сдавать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По каждой профессии есть предметы ЕГЭ, которые нужно сдавать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По каждому вузу есть предметы ЕГЭ, которые нужно сдавать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Полезные сервисы для абитуриентов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Задать вопрос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бесплатно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460" name="Рисунок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10515600" cy="10064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Траектория поступления 2024. Этап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подготовка к поступлению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200" y="2262188"/>
            <a:ext cx="10515600" cy="432117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6)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Получаем дополнительные баллы к ЕГЭ для получения преимущества при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поступлении —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1 сентября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- 1 февраля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При поступлении вы можете получить дополнительные баллы к ЕГЭ. Есть несколько способов получения баллов: баллы за индивидуальные достижения (суммарно до 10 баллов), участие в олимпиадах, за которые в некоторых случаях вам смогут засчитать до 100 баллов по профильному предмету или зачислить без вступительных испытаний.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Ссылки, которые помогут вам преодолеть этот шаг: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Подробно об индивидуальных достижениях, за которые добавляют баллы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Золотая медаль в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2024: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условия получения, привилегии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Сколько добавляют вузы за индивидуальные достижения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Больше информации по олимпиадам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Полезные сервисы для абитуриентов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Задать вопрос бесплатно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484" name="Рисунок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10515600" cy="10064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Траектория поступления 2024. Этап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выбор пути поступления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200" y="2262188"/>
            <a:ext cx="10515600" cy="432117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) Целевое обучение: выбираем вуз и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работодателя —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1 сентября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 июня 2024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Тем, кто хочет учиться по целевому направлению от предприятия, необходимо найти предприятие,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 после зачисления в вуз — подписать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договор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. Ранее абитуриент занимался поиском заказчиков самостоятельно. Теперь предложения будут размещаться на портале </a:t>
            </a:r>
            <a:r>
              <a:rPr lang="ru-RU" sz="1400" dirty="0" smtClean="0">
                <a:latin typeface="Arial" pitchFamily="34" charset="0"/>
                <a:cs typeface="Arial" pitchFamily="34" charset="0"/>
                <a:hlinkClick r:id="rId2"/>
              </a:rPr>
              <a:t>«Работа России»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, который начнет функционировать с 1 мая.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По новым правилам договор с заказчиком будет заключаться только после того, как вуз зачислит абитуриента. Крайний срок ― 1 сентября. Если абитуриент отказывается подписывать договор, то он сможет перевестись на платное отделение или отчислиться.</a:t>
            </a:r>
            <a:r>
              <a:rPr lang="ru-RU" sz="1400" dirty="0" smtClean="0"/>
              <a:t> 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До 2024 года абитуриент мог заключить договор только с государственными корпорациями, ведомствами и министерствами. Теперь в роли заказчиков могут выступать частные компании и индивидуальные предприниматели.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Ссылки, которые помогут вам преодолеть этот шаг: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О целевом подробнее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Сжато о целевом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Полезные сервисы для абитуриентов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Задать вопрос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бесплатно</a:t>
            </a:r>
            <a:r>
              <a:rPr lang="ru-RU" dirty="0"/>
              <a:t/>
            </a:r>
            <a:br>
              <a:rPr lang="ru-RU" dirty="0"/>
            </a:b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508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10515600" cy="10064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Траектория поступления 2024. Этап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выбор пути поступления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200" y="2262188"/>
            <a:ext cx="10515600" cy="432117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Поступление по льготам: проверяем наличие льгот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— 1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апреля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- 31 мая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Часть абитуриентов могут поступить на особых правах. Это касается инвалидов, детей-сирот, ветеранов боевых действий и 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иных категорий поступающих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Для поступления по льготам вы должны приложить документы, подтверждающие ваше право на льготу. Но сдать ЕГЭ и набрать минимальные баллы по ЕГЭ вы все равно должны.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Ссылки, которые помогут вам преодолеть этот шаг: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Кто может поступить по льготам?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Полезные сервисы для абитуриентов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Задать вопрос бесплатно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532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10515600" cy="10064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Траектория поступления 2024. Этап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выбор пути поступления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200" y="2262188"/>
            <a:ext cx="10515600" cy="432117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) Поступление по олимпиадам: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участвуем —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1 октября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- 30 апреля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Можете попробовать попытать удачу и поучаствовать в школьных и Всероссийской олимпиаде. Победа во второй даст вам возможность поступить в вуз без вступительных испытаний и принесет деньги (в Москве за первое место 500 тысяч рублей). Некоторые олимпиады могут дать 100 баллов к профильному предмету, а какие-то до 10 баллов индивидуальными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достижениями.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Ссылки, которые помогут вам преодолеть этот шаг: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О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поступлении по олимпиадах подробнее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Полезные сервисы для абитуриентов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Задать вопрос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бесплатно</a:t>
            </a:r>
            <a:r>
              <a:rPr lang="ru-RU" dirty="0"/>
              <a:t/>
            </a:r>
            <a:br>
              <a:rPr lang="ru-RU" dirty="0"/>
            </a:b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55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838200" y="1206500"/>
            <a:ext cx="10515600" cy="811213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latin typeface="Arial" panose="020B0604020202020204" pitchFamily="34" charset="0"/>
                <a:cs typeface="Arial" panose="020B0604020202020204" pitchFamily="34" charset="0"/>
              </a:rPr>
              <a:t>Ключевые особенности поступления в 2024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17713"/>
            <a:ext cx="10515600" cy="4662487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Поступление проходит в 1 волну, но вузы имеют право объявить дополнительный прием на незанятые бюджетные места. Это значит, что у тех, кто не поступил/не успел подать оригиналы, будет еще один шанс. Списки вузов, объявивших дополнительный прием, мы опубликуем на сайте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Vuzopedia.ru.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Пользуйтесь. ВАЖНО: есть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допзачисление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(зачисление на свободные места тех, кто ранее уже подал документы в вуз) и дополнительный набор (прием документов снова в отдельные установленные сроки). Не путайте. Инфа будет в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витрине вузов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у нас.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Как и в прошлом году, в 2024 можно подать документы в максимум 5 вузов на максимум 5 специальностей в каждом. (Максимально возможное количество специальностей (конкурсов) может быть меньше, его устанавливает сам вуз).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 подаче заявления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вам будет нужно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указать приоритеты зачисления по различным условиям, если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вы будете участвовать в нескольких конкурсах в рамках вуза (например, поступая на несколько специальностей, форм обучения). Приоритеты созданы для удобства, но непосредственно на вашу позицию при зачислении не влияют.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первую очередь на бюджетные места по определенному конкурсу пройдут ребята, имеющие самый высокий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балл. Приоритет не «бронирует» за вами место. К моменту, когда человек с более высоким баллом, но более низким приоритетом (при зачислении) спускается в ваш конкурс, то он будет выше вас. Приоритеты указываются цифрами от 1 до 5.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Подробнее тут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 2024 были анонсированы изменения, согласно которым приоритеты расставляются не только между специальностями, но и между вузами. Законодательно эти изменения еще </a:t>
            </a:r>
            <a:r>
              <a:rPr lang="ru-RU" sz="1800" u="sng" dirty="0" smtClean="0">
                <a:latin typeface="Arial" pitchFamily="34" charset="0"/>
                <a:cs typeface="Arial" pitchFamily="34" charset="0"/>
              </a:rPr>
              <a:t>не приняты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 Обо всех новшествах мы оперативно оповестим дополнительным письмом. А лучше пользуйтесь сайтом, там будет все оперативно опубликовано.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8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10515600" cy="10064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Траектория поступления 2024. Этап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выбор пути поступления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838200" y="2262188"/>
            <a:ext cx="10515600" cy="432117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) Поступление по общему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конкурсу —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1 сентября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2023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- 31 мая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 общему конкурсу поступает большая часть выпускников. Если вы решаете не участвовать в олимпиадах, то сосредоточьтесь на подготовке к ЕГЭ и подумайте о получении дополнительных баллов к ЕГЭ.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Ссылки, которые помогут вам преодолеть этот шаг: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Тесты профориентации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Каталог профессий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Анализ шансов поступить онлайн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Список комбинаций ЕГЭ в вузах России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Подбор вуза по ЕГЭ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Полезные сервисы для абитуриентов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Задать вопрос бесплатно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580" name="Рисунок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10515600" cy="10064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Траектория поступления 2024. Этап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подаем документы в вуз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200" y="2262188"/>
            <a:ext cx="10515600" cy="432117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Начало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приема документов в вуз. Как повысить шансы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позднее 20 июня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вузы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начинают принимать документы от абитуриентов. По-прежнему можно подавать в 5 вузов. В этом году каждый вуз самостоятельно может определять количество специальностей (от 1 до 5, то есть максимум 25 заявлений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суммарно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во все вузы), на которые вы можете подавать документы. Мы приводим количество специальностей на странице вузов на сайте и сами вузы приводят эту цифру (обычно в правилах приема). Рекомендуем подавать документы онлайн через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Госуслуги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Это проще, чем самостоятельная доставка оригиналов. На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Госуслугах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есть функция отметки об оригинале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Ссылки, которые помогут вам преодолеть этот шаг: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Как подать заявление в вуз через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Госуслуги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?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Если какие-то моменты непонятны, задайте вопрос в специальном разделе, мы ответим бесплатно.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Калькулятор ЕГЭ.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Полезные сервисы для абитуриентов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Даты поступления в каждом вузе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604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10515600" cy="10064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Траектория поступления 2024. Этап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подаем документы в вуз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838200" y="2262188"/>
            <a:ext cx="10515600" cy="432117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2) Окончание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приема документов у абитуриентов, сдающих вступительные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экзамены —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7 июля - 20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июля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2024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году каждый вуз самостоятельно определяет сроки приема документов от поступающих на специальности, для поступления на которые требуются дополнительные вступительные испытания. Посмотрите 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даты поступления в каждом вузе и составьте индивидуальный план поступления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Полезные ссылки: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Даты поступления в каждом вузе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Полезные сервисы для абитуриентов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Задать вопрос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бесплатно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628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10515600" cy="10064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Траектория поступления 2024. Этап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подаем документы в вуз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200" y="2262188"/>
            <a:ext cx="10515600" cy="432117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) Окончание вступительных испытаний в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вузах —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до 25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июля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Каждый вуз самостоятельно устанавливает расписание вступительных испытаний, поэтому необходимо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мониторить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эту информацию на сайтах вуза для эффективного планирования поступления.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Ссылки, которые помогут вам преодолеть этот шаг: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Даты поступления в каждом вузе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О вступительных в вузах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Полезные сервисы для абитуриентов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Даты поступления в каждом вузе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Задать вопрос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бесплатно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652" name="Рисунок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10515600" cy="10064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Траектория поступления 2024. Этап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подаем документы в вуз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200" y="2262188"/>
            <a:ext cx="10515600" cy="432117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) Окончание приема документов для поступающих на бюджет по результатам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ЕГЭ —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20-25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июля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Как и было сказано выше, данный срок является окончанием приема документов только для тех абитуриентов, которые поступают на очную форму обучения на бюджет. Для заочного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сроки,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как правило,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продлеваются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до декабря. На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дистанционку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можно подавать документы круглый год.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Полезные ссылки: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Полезные сервисы для абитуриентов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Даты поступления в каждом вузе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Задать вопрос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бесплатно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67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10515600" cy="10064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Траектория поступления 2024. Этап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подаем документы в вуз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200" y="2262188"/>
            <a:ext cx="10515600" cy="432117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) Размещение списков поступающих на сайтах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вузов —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июля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 закону все вузы 27 июля обязаны опубликовать конкурсные списки поступающих (на очную форму бюджет) для того, чтобы поступающие оценили свои шансы пройти в тот или иной вуз. В это время нужно активно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мониторить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списки и оценить свои шансы поступить на бюджет в нужный вуз. Выше советовали подавать документы во все 5 из 5 возможных вузов для перестраховки. Именно сейчас эта перестраховка может сработать. Как правило, большая часть вузов размещает списки сразу же после начала приема документов.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Полезные ссылки: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Полезные сервисы для абитуриентов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Даты поступления в каждом вузе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Задать вопрос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бесплатно</a:t>
            </a:r>
            <a:r>
              <a:rPr lang="ru-RU" dirty="0"/>
              <a:t/>
            </a:r>
            <a:br>
              <a:rPr lang="ru-RU" dirty="0"/>
            </a:b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700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10515600" cy="1006475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latin typeface="Arial" panose="020B0604020202020204" pitchFamily="34" charset="0"/>
                <a:cs typeface="Arial" panose="020B0604020202020204" pitchFamily="34" charset="0"/>
              </a:rPr>
              <a:t>Траектория поступления 2024. Этап </a:t>
            </a:r>
            <a:r>
              <a:rPr lang="en-US" altLang="ru-RU" sz="3200" b="1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ru-RU" altLang="ru-RU" sz="3200" b="1" smtClean="0">
                <a:latin typeface="Arial" panose="020B0604020202020204" pitchFamily="34" charset="0"/>
                <a:cs typeface="Arial" panose="020B0604020202020204" pitchFamily="34" charset="0"/>
              </a:rPr>
              <a:t>: зачисление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200" y="2262188"/>
            <a:ext cx="10515600" cy="432117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Приоритетное зачисление —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28 июля - 30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июля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рамках приоритетного этапа зачисляются категории абитуриентов, которые имеют право поступления без вступительных испытаний. Также зачисляются льготники,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целевики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поступающие в пределах особой квоты, победители и призеры олимпиад.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28 июля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завершается прием оригиналов документов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(выставление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отметок о предоставлении оригинала на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ЕГПУ как альтернатива).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29-30 июля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издаются приказы о зачислении.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Информация: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Все о льготах для поступающих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Полезные сервисы для абитуриентов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Задать вопрос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бесплатно</a:t>
            </a:r>
            <a:r>
              <a:rPr lang="ru-RU" dirty="0"/>
              <a:t/>
            </a:r>
            <a:br>
              <a:rPr lang="ru-RU" dirty="0"/>
            </a:b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24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10515600" cy="1006475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latin typeface="Arial" panose="020B0604020202020204" pitchFamily="34" charset="0"/>
                <a:cs typeface="Arial" panose="020B0604020202020204" pitchFamily="34" charset="0"/>
              </a:rPr>
              <a:t>Траектория поступления 2024. Этап </a:t>
            </a:r>
            <a:r>
              <a:rPr lang="en-US" altLang="ru-RU" sz="3200" b="1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ru-RU" altLang="ru-RU" sz="3200" b="1" smtClean="0">
                <a:latin typeface="Arial" panose="020B0604020202020204" pitchFamily="34" charset="0"/>
                <a:cs typeface="Arial" panose="020B0604020202020204" pitchFamily="34" charset="0"/>
              </a:rPr>
              <a:t>: зачисление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200" y="2262188"/>
            <a:ext cx="10515600" cy="432117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) Основной этап зачисления на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 —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3 августа - 9 августа</a:t>
            </a:r>
            <a:endParaRPr 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 2024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все будут поступать в одну волну. Однако часть вузов при недоборе могут установить дополнительный прием.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3 августа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12:00 по </a:t>
            </a:r>
            <a:r>
              <a:rPr lang="ru-RU" sz="1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мск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завершается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прием оригиналов документов (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выставление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отметок о предоставлении оригинала на ЕГПУ как альтернатива).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4-9 августа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 издаются приказы о зачислении.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) Дополнительный набор на бюджет 10 августа - 29 августа</a:t>
            </a:r>
            <a:endParaRPr lang="ru-RU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после основной волны останутся незанятые бюджетные места, вуз объявит о дополнительном наборе. Дополнительный набор проводится в срок с 10 до 29 августа. Конкретный даты вуз устанавливает самостоятельно. Мы приводим эти даты в 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датах поступления в конкретные вузы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Информация: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Даты поступления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Полезные сервисы для абитуриентов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Задать вопрос бесплатно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748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10515600" cy="1006475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latin typeface="Arial" panose="020B0604020202020204" pitchFamily="34" charset="0"/>
                <a:cs typeface="Arial" panose="020B0604020202020204" pitchFamily="34" charset="0"/>
              </a:rPr>
              <a:t>Траектория поступления 2024. Этап </a:t>
            </a:r>
            <a:r>
              <a:rPr lang="en-US" altLang="ru-RU" sz="3200" b="1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  <a:r>
              <a:rPr lang="ru-RU" altLang="ru-RU" sz="3200" b="1" smtClean="0">
                <a:latin typeface="Arial" panose="020B0604020202020204" pitchFamily="34" charset="0"/>
                <a:cs typeface="Arial" panose="020B0604020202020204" pitchFamily="34" charset="0"/>
              </a:rPr>
              <a:t>: зачисление</a:t>
            </a: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838200" y="2262188"/>
            <a:ext cx="10515600" cy="4321175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) Возможность поступить на платное для тех, кто не прошел на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бюджет — август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Если вы не поступили на бюджет, то будет возможность поступить на платное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До 20 августа вузы будут принимать заявления.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Информация: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Даты поступления на платное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Стоимость обучения в вузах России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Полезные сервисы для абитуриентов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Задать вопрос бесплатно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772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838200" y="1143000"/>
            <a:ext cx="10515600" cy="1006475"/>
          </a:xfrm>
        </p:spPr>
        <p:txBody>
          <a:bodyPr/>
          <a:lstStyle/>
          <a:p>
            <a:pPr algn="ctr" eaLnBrk="1" hangingPunct="1"/>
            <a:r>
              <a:rPr lang="ru-RU" altLang="ru-RU" sz="3200" b="1" smtClean="0">
                <a:latin typeface="Arial" panose="020B0604020202020204" pitchFamily="34" charset="0"/>
                <a:cs typeface="Arial" panose="020B0604020202020204" pitchFamily="34" charset="0"/>
              </a:rPr>
              <a:t>Итоги</a:t>
            </a: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6370638" y="2444750"/>
            <a:ext cx="5380037" cy="4321175"/>
          </a:xfrm>
        </p:spPr>
        <p:txBody>
          <a:bodyPr rtlCol="0">
            <a:noAutofit/>
          </a:bodyPr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 ПОСТУПИЛ(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 переживай, все впереди! Мы подготовили 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статью для тех, кто не поступил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Там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рассматриваются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все варианты для не поступивших в вуз (не сдавших ЕГЭ, варианты те же).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Полезные ссылки: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Полезные сервисы для абитуриентов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Задать вопрос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бесплатно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3796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7" name="Объект 2"/>
          <p:cNvSpPr txBox="1">
            <a:spLocks/>
          </p:cNvSpPr>
          <p:nvPr/>
        </p:nvSpPr>
        <p:spPr bwMode="auto">
          <a:xfrm>
            <a:off x="990600" y="2414588"/>
            <a:ext cx="5380038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8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buFont typeface="Wingdings 3" panose="05040102010807070707" pitchFamily="18" charset="2"/>
              <a:buNone/>
            </a:pPr>
            <a:r>
              <a:rPr lang="ru-RU" altLang="ru-RU" sz="1400" b="1">
                <a:latin typeface="Arial" panose="020B0604020202020204" pitchFamily="34" charset="0"/>
                <a:cs typeface="Arial" panose="020B0604020202020204" pitchFamily="34" charset="0"/>
              </a:rPr>
              <a:t>УРА! Я ПОСТУПИЛ!</a:t>
            </a:r>
          </a:p>
          <a:p>
            <a:pPr eaLnBrk="1" hangingPunct="1">
              <a:buFont typeface="Wingdings 3" panose="05040102010807070707" pitchFamily="18" charset="2"/>
              <a:buNone/>
            </a:pPr>
            <a:endParaRPr lang="ru-RU" altLang="ru-RU" sz="1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ru-RU" altLang="ru-RU" sz="1600">
                <a:latin typeface="Arial" panose="020B0604020202020204" pitchFamily="34" charset="0"/>
                <a:cs typeface="Arial" panose="020B0604020202020204" pitchFamily="34" charset="0"/>
              </a:rPr>
              <a:t>Надеемся, что так и получится. А если так, то поздравляем, ты большой молодец!</a:t>
            </a:r>
          </a:p>
          <a:p>
            <a:pPr eaLnBrk="1" hangingPunct="1">
              <a:buFont typeface="Wingdings 3" panose="05040102010807070707" pitchFamily="18" charset="2"/>
              <a:buNone/>
            </a:pPr>
            <a:r>
              <a:rPr lang="ru-RU" altLang="ru-RU"/>
              <a:t/>
            </a:r>
            <a:br>
              <a:rPr lang="ru-RU" altLang="ru-RU"/>
            </a:br>
            <a:endParaRPr lang="ru-RU" altLang="ru-RU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838200" y="1206500"/>
            <a:ext cx="10515600" cy="811213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latin typeface="Arial" panose="020B0604020202020204" pitchFamily="34" charset="0"/>
                <a:cs typeface="Arial" panose="020B0604020202020204" pitchFamily="34" charset="0"/>
              </a:rPr>
              <a:t>Ключевые особенности поступления в 2024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200" y="2017713"/>
            <a:ext cx="10515600" cy="44196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Отказ от согласий на зачисление. Поступление по оригиналам. Как и в 2023 году, в 2024 для подтверждения намерения поступать, не требуется заполнять согласие на зачисление. Достаточно подать оригиналы (или поставить отметку о предоставлении оригиналов на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Госуслугах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 или не отзывать их, если подали ранее. Рекомендуем подавать документы онлайн, через портал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Госуслуги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так как это позволит избежать проблем с экстренной доставкой оригиналов. В 2024 году все вузы принимают заявления через портал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Госуслуги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Про даты подачи расскажем чуть позже. 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Ограничение сроков поступления на платное. Ранее вузы могли устанавливать расширенные сроки поступления на коммерческое отделение. В этом же году самая поздняя дата поступления на платное очное — 20 августа. Это чуть сужает пространство для маневра, но все равно позволяет успеть поступить тем, кто не прошел на бюджет. Более подробная информация о сроках в конкретных вузах по ссылке -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vuzopedia.ru/traektory-vuzes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Оригиналы документов будут принимать по московскому времени. С 2023 года прием оригиналов аттестатов должен будет закончиться строго в 12:00 по московскому времени в дни, установленные порядком приема и правилами приема вузов. Это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временное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ограничение действует не только для личной подачи документов в приемные комиссии, но и для выставления отметки об оригинале через портал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Госуслуг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 Когда в Москве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12:00,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 Камчатке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— 21:00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а в Калининграде — 11:00.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Вузы по-прежнему могут устанавливать предметы по выбору. Например: вуз может дать возможность поступать на специальность с ЕГЭ по математике, русскому, информатике/физике. Информатика и физика – предметы по выбору, можете поступить как с одним, так и с другим.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2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838200" y="1162050"/>
            <a:ext cx="10515600" cy="855663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latin typeface="Arial" panose="020B0604020202020204" pitchFamily="34" charset="0"/>
                <a:cs typeface="Arial" panose="020B0604020202020204" pitchFamily="34" charset="0"/>
              </a:rPr>
              <a:t>Какие документы нужны для поступления?</a:t>
            </a: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200" y="2017713"/>
            <a:ext cx="10515600" cy="415925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Заявление (каждый вуз размещает свою форму заявления на сайте)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 полном общем образовании (подлинник или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копия)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Оригинал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или ксерокопию документов, удостоверяющих его личность,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гражданство 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Фотографии размером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3х4 см (черно-белый или цветной снимок на матовой бумаге, сделанный в году поступления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Абитуриенты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имеющие особые права при поступлении в высшие учебные заведения, установленные законодательством Российской Федерации, предоставляют по своему усмотрению оригинал или ксерокопию соответствующих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документов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Медицинскую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справку по форме 086-У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(требуется на некоторые специальности -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https://vuzopedia.ru/articles/16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Приписное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свидетельство или военный билет (при наличии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Документы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подтверждающие право на получение дополнительных баллов к ЕГЭ (при наличии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Полный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список документов конкретно для вашего вуза уточняйте на сайте вуза. Рекомендуем подавать документы через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Госуслуги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(будет проще с оригиналами),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на портале есть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подробная инструкция. </a:t>
            </a:r>
          </a:p>
        </p:txBody>
      </p:sp>
      <p:pic>
        <p:nvPicPr>
          <p:cNvPr id="819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38200" y="1162050"/>
            <a:ext cx="10515600" cy="8556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Даты поступления 2024 (на очное бюджет/платное)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838200" y="1908175"/>
            <a:ext cx="10515600" cy="4648200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ПОДАЧА ДОКУМЕНТОВ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В ВУЗ </a:t>
            </a:r>
            <a:endParaRPr 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Начало приема документов в вуз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— не позднее 20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июня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Вузы начинают принимать документы от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абитуриентов не позднее 20 июня. 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Окончание приема документов у абитуриентов, сдающих вступительные экзамены — 7 июля - 20 июля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2023 году каждый вуз самостоятельно определяет сроки приема документов от поступающих на специальности, для поступления на которые требуются дополнительные вступительные испытания. Посмотрите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даты поступления в каждом вузе и составьте индивидуальный план поступления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Окончание вступительных испытаний в вузах — до 25 июля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Каждый вуз самостоятельно устанавливает расписание вступительных испытаний, поэтому необходимо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мониторить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эту информацию на сайтах вуза для эффективного планирования поступления.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Окончание приема документов для поступающих на бюджет по результатам ЕГЭ — 20 июля - 25 июля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Данный срок является окончанием приема документов только для тех абитуриентов, которые поступают на очную форму обучения на бюджет. Для заочного сроки, как правило, продлеваются до декабря. На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дистанционку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можно подавать документы круглый год.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Размещение списков поступающих на сайтах вузов — 27 июля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По закону все вузы 27 июля обязаны опубликовать конкурсные списки поступающих (на очную форму бюджет) для того, чтобы поступающие оценили свои шансы пройти в тот или иной вуз. В это время нужно активно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мониторить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списки и оценить свои шансы поступить на бюджет в нужный вуз.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правило, большая часть вузов размещает списки сразу же после начала приема документов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9220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1162050"/>
            <a:ext cx="10515600" cy="8556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Даты поступления 2024 (на очное бюджет/платное)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735513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ЗАЧИСЛЕНИЕ В ВУЗЫ  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Приоритетное зачисление — 28 июля - 30 июля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В рамках приоритетного этапа зачисляются категории абитуриентов, которые имеют право поступления без вступительных испытаний. Также зачисляются льготники,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целевики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поступающие в пределах особой квоты, победители и призеры олимпиад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28 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июля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завершается прием оригиналов документов (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выставление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отметок о предоставлении оригинала на ЕГПУ как альтернатива). Поэтому через </a:t>
            </a:r>
            <a:r>
              <a:rPr lang="ru-RU" sz="1800" dirty="0" err="1">
                <a:latin typeface="Arial" panose="020B0604020202020204" pitchFamily="34" charset="0"/>
                <a:cs typeface="Arial" panose="020B0604020202020204" pitchFamily="34" charset="0"/>
              </a:rPr>
              <a:t>Госуслуги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удобнее. 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29-30 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июля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издаются приказы о зачислении.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Основной этап зачисления на бюджет — 3 августа - 9 августа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августа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завершается прием оригиналов документов (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выставление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отметок о предоставлении оригинала на ЕГПУ как альтернатива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4-9 </a:t>
            </a:r>
            <a:r>
              <a:rPr lang="ru-RU" sz="1800" i="1" dirty="0">
                <a:latin typeface="Arial" panose="020B0604020202020204" pitchFamily="34" charset="0"/>
                <a:cs typeface="Arial" panose="020B0604020202020204" pitchFamily="34" charset="0"/>
              </a:rPr>
              <a:t>августа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издаются приказы о зачислении.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Дополнительный набор на бюджет 10 августа - 29 августа 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Если после основной волны останутся незанятые бюджетные места, вуз объявит о дополнительном наборе. Дополнительный набор проводится в срок с 10 до 29 августа.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Конкретные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даты вуз устанавливает самостоятельно. Мы приводим эти даты в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датах поступления в конкретные вузы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Возможность поступить на платное для тех, кто не прошел на бюджет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Если вы не поступили на бюджет, то будет возможность поступить на платное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В этом году вузы ограничили поступление на очное платное. Нельзя будет поступить позже 20 августа.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4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838200" y="1162050"/>
            <a:ext cx="10515600" cy="855663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latin typeface="Arial" panose="020B0604020202020204" pitchFamily="34" charset="0"/>
                <a:cs typeface="Arial" panose="020B0604020202020204" pitchFamily="34" charset="0"/>
              </a:rPr>
              <a:t>Советы поступающим 2024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838200" y="2017713"/>
            <a:ext cx="10515600" cy="4159250"/>
          </a:xfrm>
        </p:spPr>
        <p:txBody>
          <a:bodyPr/>
          <a:lstStyle/>
          <a:p>
            <a:pPr eaLnBrk="1" hangingPunct="1"/>
            <a: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Подайте заявление в максимальное количество вузов для перестраховки. Включите в список те вузы, в которые вы точно проходите (пусть менее привлекательные), чтобы не остаться без места. Для этого пользуйтесь инструментом Анализ шансов поступить онлайн — </a:t>
            </a:r>
            <a:r>
              <a:rPr lang="en-US" altLang="ru-RU" sz="180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https://vuzopedia.ru/analize-admission</a:t>
            </a:r>
            <a: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</a:t>
            </a:r>
            <a: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и сайтами вузов.</a:t>
            </a:r>
          </a:p>
          <a:p>
            <a:pPr eaLnBrk="1" hangingPunct="1"/>
            <a: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Подайте заявление на максимальное количество специальностей в каждом вузе.</a:t>
            </a:r>
          </a:p>
          <a:p>
            <a:pPr eaLnBrk="1" hangingPunct="1"/>
            <a: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Здраво оцените свои силы. Если вы набираете на пробниках 150 баллов по 3 предметам на пробных ЕГЭ, то в МГУ вы не поступите. </a:t>
            </a:r>
          </a:p>
          <a:p>
            <a:pPr eaLnBrk="1" hangingPunct="1"/>
            <a: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Подайте документы на все формы обучения, чтобы увеличить шансы поступить.</a:t>
            </a:r>
          </a:p>
          <a:p>
            <a:pPr eaLnBrk="1" hangingPunct="1"/>
            <a: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Воспользуйтесь правом на индивидуальные достижения при наличии оснований.</a:t>
            </a:r>
          </a:p>
          <a:p>
            <a:pPr eaLnBrk="1" hangingPunct="1"/>
            <a: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Подавайте документы онлайн, желательно через Госуслуги. Когда вы определитесь с вузом, сможете поставить отметку о предоставлении оригинала и избежать срочной отправки оригиналов. </a:t>
            </a:r>
          </a:p>
          <a:p>
            <a:pPr eaLnBrk="1" hangingPunct="1"/>
            <a:endParaRPr lang="ru-RU" altLang="ru-RU" sz="18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8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38200" y="1162050"/>
            <a:ext cx="10515600" cy="8556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 какие индивидуальные достижения добавляют баллы?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838200" y="2149475"/>
            <a:ext cx="10515600" cy="4027488"/>
          </a:xfrm>
        </p:spPr>
        <p:txBody>
          <a:bodyPr/>
          <a:lstStyle/>
          <a:p>
            <a:pPr eaLnBrk="1" hangingPunct="1"/>
            <a: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Каждый вуз самостоятельно определяет перечень индивидуальных достижений, за которые он добавляет баллы. Какой вуз за что добавляет по ссылке: </a:t>
            </a:r>
            <a:r>
              <a:rPr lang="en-US" altLang="ru-RU" sz="180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https://vuzopedia.ru/individualnye-dostizheniya</a:t>
            </a:r>
            <a: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/>
            <a: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В сумме вы можете прибавить не больше 10 дополнительных баллов. Не важно, имеете вы 100 или 11. Максимум зачтется 10</a:t>
            </a:r>
            <a:r>
              <a:rPr lang="en-US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Вы можете получить баллы за значок ГТО, итоговое сочинение, аттестат с отличием (или диплом СПО с отличием)</a:t>
            </a:r>
            <a:r>
              <a:rPr lang="en-US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ru-RU" sz="1800" smtClean="0">
                <a:latin typeface="Arial" panose="020B0604020202020204" pitchFamily="34" charset="0"/>
                <a:cs typeface="Arial" panose="020B0604020202020204" pitchFamily="34" charset="0"/>
              </a:rPr>
              <a:t>волонтерство, портфолио (например, в победе в олимпиадах, не дающих прочих преимуществ, список учитываемых олимпиад/мероприятий находится на сайтах вуза в правилах приема). Правила приема – полезный документ, в котором подробно описан процесс поступления в конкретный вуз. Пользуйтесь, изучайте.</a:t>
            </a:r>
          </a:p>
        </p:txBody>
      </p:sp>
      <p:pic>
        <p:nvPicPr>
          <p:cNvPr id="12292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838200" y="1162050"/>
            <a:ext cx="10515600" cy="855663"/>
          </a:xfrm>
        </p:spPr>
        <p:txBody>
          <a:bodyPr/>
          <a:lstStyle/>
          <a:p>
            <a:pPr eaLnBrk="1" hangingPunct="1"/>
            <a:r>
              <a:rPr lang="ru-RU" altLang="ru-RU" sz="3200" b="1" smtClean="0">
                <a:latin typeface="Arial" panose="020B0604020202020204" pitchFamily="34" charset="0"/>
                <a:cs typeface="Arial" panose="020B0604020202020204" pitchFamily="34" charset="0"/>
              </a:rPr>
              <a:t>Что нужно учитывать при поступлении</a:t>
            </a:r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838200" y="2017713"/>
            <a:ext cx="10515600" cy="415925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Проходной балл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балл самого слабого абитуриента, поступившего на конкретный конкурс в конкретном вузе в прошлом году. Проходные баллы за этот год станут известны после окончания поступления 2024. Если проходной балл в МГТУ им. Баумана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 специальность Автоматизация технологических процессов 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производств 266, то это значит, что наименьший балл поступившего 266. 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Проходной балл 266 не означает, что вам нужно набрать 267 баллов, чтобы поступить на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эту специальность. 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Проходной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балл каждый год меняется. Чаще всего в сторону увеличения. Мы работаем с колоссальными объемами информации о проходных баллах во всех вузах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России, поэтому сделали несколько выводов: 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Есть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точка зрения, что на баллы прошлых лет ориентироваться нельзя. Однако есть важный момент, о котором вы должны знать. Да, проходной балл прошлого года не значит, что в этом году его будет достаточно, чтобы поступить на бюджет. Но он показывает примерный диапазон баллов, которые вам нужно набрать. То есть если в прошлом году проходной балл на бюджет на специальность А в вуз Б был 150, то очень маловероятно, что в следующем году он будет 300. И если, например, в МГУ проходной балл был 353, то вряд ли вы сможете поступить в него с 220. Раз мы не знаем точного балла в этом году, то мы должны работать с вероятностями.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Ознакомьтесь с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динамикой поступления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Также на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Вузопедии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мы размещаем прогноз по проходным баллам на странице каждой специальности в вузе.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Проходной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балл определяется уровнем поступающих абитуриентов. Проходной балл на бюджет, например, 140 означает то, что уровень поступивших в прошлом году был не самым высоким или специальность не популярна среди абитуриентов. Еще это значит, что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вуз не может привлечь абитуриентов с высокими баллами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на все бюджетные места и часть заполняется абитуриентами с более низкими баллами. Вероятность того, что в этом году именно в этот вуз, а не в условный МГУ пойдут </a:t>
            </a:r>
            <a:r>
              <a:rPr lang="ru-RU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стобальники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близится к нулю. Мы не можем знать точные баллы, но можем предположить вероятность поступления на основании выборки в несколько прошлых лет. </a:t>
            </a:r>
            <a:endParaRPr lang="ru-RU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Подробнее в статье про анализ шансов поступить —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https://vuzopedia.ru/articles/1023</a:t>
            </a: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6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088" y="411163"/>
            <a:ext cx="164782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1138</TotalTime>
  <Words>3854</Words>
  <Application>Microsoft Office PowerPoint</Application>
  <PresentationFormat>Широкоэкранный</PresentationFormat>
  <Paragraphs>260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Century Gothic</vt:lpstr>
      <vt:lpstr>Arial</vt:lpstr>
      <vt:lpstr>Wingdings 3</vt:lpstr>
      <vt:lpstr>Calibri</vt:lpstr>
      <vt:lpstr>Ион</vt:lpstr>
      <vt:lpstr>Поступление в вуз 2024: все, что нужно знать, чтобы не ошибиться и поступить в вуз правильно</vt:lpstr>
      <vt:lpstr>Ключевые особенности поступления в 2024</vt:lpstr>
      <vt:lpstr>Ключевые особенности поступления в 2024</vt:lpstr>
      <vt:lpstr>Какие документы нужны для поступления?</vt:lpstr>
      <vt:lpstr>Даты поступления 2024 (на очное бюджет/платное)</vt:lpstr>
      <vt:lpstr>Даты поступления 2024 (на очное бюджет/платное)</vt:lpstr>
      <vt:lpstr>Советы поступающим 2024</vt:lpstr>
      <vt:lpstr>За какие индивидуальные достижения добавляют баллы?</vt:lpstr>
      <vt:lpstr>Что нужно учитывать при поступлении</vt:lpstr>
      <vt:lpstr>Как оценивать вузы?</vt:lpstr>
      <vt:lpstr>Траектория поступления 2024. Этап I: подготовка к поступлению</vt:lpstr>
      <vt:lpstr>Траектория поступления 2024. Этап I: подготовка к поступлению</vt:lpstr>
      <vt:lpstr>Траектория поступления 2024. Этап I: подготовка к поступлению</vt:lpstr>
      <vt:lpstr>Траектория поступления 2024. Этап I: подготовка к поступлению</vt:lpstr>
      <vt:lpstr>Траектория поступления 2024. Этап I: подготовка к поступлению</vt:lpstr>
      <vt:lpstr>Траектория поступления 2024. Этап I: подготовка к поступлению</vt:lpstr>
      <vt:lpstr>Траектория поступления 2024. Этап II: выбор пути поступления</vt:lpstr>
      <vt:lpstr>Траектория поступления 2024. Этап II: выбор пути поступления</vt:lpstr>
      <vt:lpstr>Траектория поступления 2024. Этап II: выбор пути поступления</vt:lpstr>
      <vt:lpstr>Траектория поступления 2024. Этап II: выбор пути поступления</vt:lpstr>
      <vt:lpstr>Траектория поступления 2024. Этап III: подаем документы в вуз</vt:lpstr>
      <vt:lpstr>Траектория поступления 2024. Этап III: подаем документы в вуз</vt:lpstr>
      <vt:lpstr>Траектория поступления 2024. Этап III: подаем документы в вуз</vt:lpstr>
      <vt:lpstr>Траектория поступления 2024. Этап III: подаем документы в вуз</vt:lpstr>
      <vt:lpstr>Траектория поступления 2024. Этап III: подаем документы в вуз</vt:lpstr>
      <vt:lpstr>Траектория поступления 2024. Этап IV: зачисление</vt:lpstr>
      <vt:lpstr>Траектория поступления 2024. Этап IV: зачисление</vt:lpstr>
      <vt:lpstr>Траектория поступления 2024. Этап IV: зачисление</vt:lpstr>
      <vt:lpstr>Итоги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Александр Ласков</cp:lastModifiedBy>
  <cp:revision>123</cp:revision>
  <dcterms:created xsi:type="dcterms:W3CDTF">2022-12-13T18:40:50Z</dcterms:created>
  <dcterms:modified xsi:type="dcterms:W3CDTF">2024-04-10T21:36:41Z</dcterms:modified>
</cp:coreProperties>
</file>