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81" r:id="rId4"/>
    <p:sldId id="297" r:id="rId5"/>
    <p:sldId id="290" r:id="rId6"/>
    <p:sldId id="288" r:id="rId7"/>
    <p:sldId id="289" r:id="rId8"/>
    <p:sldId id="269" r:id="rId9"/>
    <p:sldId id="259" r:id="rId10"/>
    <p:sldId id="260" r:id="rId11"/>
    <p:sldId id="261" r:id="rId12"/>
    <p:sldId id="262" r:id="rId13"/>
    <p:sldId id="263" r:id="rId14"/>
    <p:sldId id="265" r:id="rId15"/>
    <p:sldId id="264" r:id="rId16"/>
    <p:sldId id="271" r:id="rId17"/>
    <p:sldId id="272" r:id="rId18"/>
    <p:sldId id="273" r:id="rId19"/>
    <p:sldId id="284" r:id="rId20"/>
    <p:sldId id="285" r:id="rId21"/>
    <p:sldId id="287" r:id="rId22"/>
    <p:sldId id="280" r:id="rId23"/>
    <p:sldId id="283" r:id="rId24"/>
    <p:sldId id="270" r:id="rId25"/>
    <p:sldId id="275" r:id="rId26"/>
    <p:sldId id="277" r:id="rId27"/>
    <p:sldId id="276" r:id="rId28"/>
    <p:sldId id="279" r:id="rId29"/>
    <p:sldId id="278" r:id="rId30"/>
    <p:sldId id="282" r:id="rId31"/>
    <p:sldId id="291" r:id="rId32"/>
    <p:sldId id="293" r:id="rId33"/>
    <p:sldId id="294" r:id="rId34"/>
    <p:sldId id="295" r:id="rId35"/>
    <p:sldId id="296" r:id="rId36"/>
    <p:sldId id="292" r:id="rId37"/>
    <p:sldId id="266" r:id="rId38"/>
    <p:sldId id="274" r:id="rId39"/>
    <p:sldId id="286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4AC7B66-BEE6-406C-A48A-DE33C25538C8}">
          <p14:sldIdLst>
            <p14:sldId id="256"/>
            <p14:sldId id="268"/>
            <p14:sldId id="281"/>
            <p14:sldId id="297"/>
            <p14:sldId id="290"/>
            <p14:sldId id="288"/>
            <p14:sldId id="289"/>
            <p14:sldId id="269"/>
            <p14:sldId id="259"/>
            <p14:sldId id="260"/>
            <p14:sldId id="261"/>
            <p14:sldId id="262"/>
            <p14:sldId id="263"/>
            <p14:sldId id="265"/>
            <p14:sldId id="264"/>
            <p14:sldId id="271"/>
            <p14:sldId id="272"/>
            <p14:sldId id="273"/>
            <p14:sldId id="284"/>
            <p14:sldId id="285"/>
            <p14:sldId id="287"/>
            <p14:sldId id="280"/>
            <p14:sldId id="283"/>
            <p14:sldId id="270"/>
            <p14:sldId id="275"/>
            <p14:sldId id="277"/>
            <p14:sldId id="276"/>
            <p14:sldId id="279"/>
            <p14:sldId id="278"/>
            <p14:sldId id="282"/>
            <p14:sldId id="291"/>
            <p14:sldId id="293"/>
            <p14:sldId id="294"/>
            <p14:sldId id="295"/>
            <p14:sldId id="296"/>
            <p14:sldId id="292"/>
            <p14:sldId id="266"/>
            <p14:sldId id="274"/>
            <p14:sldId id="286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597" autoAdjust="0"/>
  </p:normalViewPr>
  <p:slideViewPr>
    <p:cSldViewPr>
      <p:cViewPr varScale="1">
        <p:scale>
          <a:sx n="91" d="100"/>
          <a:sy n="91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Достижения обучающихся 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учебной деятельности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2015-2016 учебный год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E:\МАМИНА ПАПКА\Малютина\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584" y="404664"/>
            <a:ext cx="952500" cy="19050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04248" y="4941168"/>
            <a:ext cx="1800200" cy="1625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200" b="1" dirty="0" smtClean="0">
                <a:ln/>
                <a:solidFill>
                  <a:schemeClr val="accent3"/>
                </a:solidFill>
              </a:rPr>
              <a:t>Призеры муниципального этапа Всероссийской олимпиады школьников</a:t>
            </a:r>
            <a:endParaRPr lang="ru-RU" sz="3200" b="1" dirty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4332193"/>
              </p:ext>
            </p:extLst>
          </p:nvPr>
        </p:nvGraphicFramePr>
        <p:xfrm>
          <a:off x="928662" y="1600200"/>
          <a:ext cx="7358114" cy="373176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905409"/>
                <a:gridCol w="245270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Обществознание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Терехова Марина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Шабанов Никита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10б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Забелина Екатерина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10б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Субботин Александр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11в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Сосновских Алина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11в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Право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Истомин Сергей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11в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Субботин Александр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11в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Призеры муниципального этапа Всероссийской олимпиады школьников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207470"/>
              </p:ext>
            </p:extLst>
          </p:nvPr>
        </p:nvGraphicFramePr>
        <p:xfrm>
          <a:off x="928662" y="1600200"/>
          <a:ext cx="7358114" cy="457301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905409"/>
                <a:gridCol w="245270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Биология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Гареев Мухаммед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Гринащко Валерия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Ибраев Дмитрий 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10а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Никитченко Ирина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Дырнова Эведина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География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Березан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Константин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Курышев Антон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Овчинников Данил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Ибраев Дмитрий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10а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Призеры муниципального этапа Всероссийской олимпиады школьников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8323787"/>
              </p:ext>
            </p:extLst>
          </p:nvPr>
        </p:nvGraphicFramePr>
        <p:xfrm>
          <a:off x="928662" y="1600200"/>
          <a:ext cx="7358114" cy="360356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905409"/>
                <a:gridCol w="245270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Физика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Романов Евгений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Долгополова Мария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11б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Английский язык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Бобоходжаева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Ангелина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10б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Сергеева Екатерина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МХК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Субботин Александр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11В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Призеры муниципального этапа Всероссийской олимпиады школьников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2" y="1600200"/>
          <a:ext cx="7358114" cy="356006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905409"/>
                <a:gridCol w="245270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Физическая культура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Пищальников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Илья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Дьяков Николай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Пестов Максим 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10б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Трушков Савелий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11в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ОБЖ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Курышев Антон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Коровина Ксения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Многогранники муниципального этапа Всероссийской олимпиады школьников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2" y="1500175"/>
          <a:ext cx="7358114" cy="452872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905409"/>
                <a:gridCol w="2452705"/>
              </a:tblGrid>
              <a:tr h="3925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Субботин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Александр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33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Терехова Марина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9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Забелина Екатерина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9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Пестов Максим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9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Ибраев Дмитрий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9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Курышев Антон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Городская олимпиада по физике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«Инженер 21 века»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Призеры олимпиады </a:t>
            </a:r>
          </a:p>
          <a:p>
            <a:pPr algn="ctr">
              <a:lnSpc>
                <a:spcPct val="20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Долгополова Мария (11б класс)</a:t>
            </a:r>
          </a:p>
          <a:p>
            <a:pPr algn="ctr">
              <a:lnSpc>
                <a:spcPct val="20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Лисина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Мария (10б класс)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Городская олимпиада по русскому языку среди учащихся 1-4 классов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6979098"/>
              </p:ext>
            </p:extLst>
          </p:nvPr>
        </p:nvGraphicFramePr>
        <p:xfrm>
          <a:off x="395536" y="1609891"/>
          <a:ext cx="8568951" cy="3197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4404"/>
                <a:gridCol w="2905992"/>
                <a:gridCol w="3278555"/>
              </a:tblGrid>
              <a:tr h="542925"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класс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класс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класс 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14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Пичугина </a:t>
                      </a: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Наталия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Трубникова</a:t>
                      </a: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Виктория</a:t>
                      </a:r>
                      <a:endParaRPr lang="ru-RU" sz="2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Сулейманов </a:t>
                      </a: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Тимур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Суворов Алексей </a:t>
                      </a:r>
                      <a:endParaRPr lang="ru-RU" sz="2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Пичугов Арсений</a:t>
                      </a:r>
                      <a:endParaRPr lang="ru-RU" sz="2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Пахолкова</a:t>
                      </a:r>
                      <a:r>
                        <a:rPr lang="ru-RU" sz="24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Карина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Гончарук </a:t>
                      </a: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Мария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Суворов Алексей </a:t>
                      </a:r>
                      <a:endParaRPr lang="ru-RU" sz="2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Пичугов Арсений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Сосновских Виктория</a:t>
                      </a:r>
                      <a:endParaRPr lang="ru-RU" sz="2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037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Городская олимпиада по математике среди учащихся 1-4 классов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226631"/>
              </p:ext>
            </p:extLst>
          </p:nvPr>
        </p:nvGraphicFramePr>
        <p:xfrm>
          <a:off x="107504" y="1772816"/>
          <a:ext cx="8856984" cy="23869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2088232"/>
                <a:gridCol w="2088232"/>
                <a:gridCol w="2376264"/>
              </a:tblGrid>
              <a:tr h="542925"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effectLst/>
                        </a:rPr>
                        <a:t>1 класс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effectLst/>
                        </a:rPr>
                        <a:t>2 класс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effectLst/>
                        </a:rPr>
                        <a:t>3 класс 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effectLst/>
                        </a:rPr>
                        <a:t>4 класс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14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err="1">
                          <a:effectLst/>
                        </a:rPr>
                        <a:t>Фуфачева</a:t>
                      </a:r>
                      <a:r>
                        <a:rPr lang="ru-RU" sz="2000" b="1" kern="1200" dirty="0">
                          <a:effectLst/>
                        </a:rPr>
                        <a:t> Полина Пичугина </a:t>
                      </a:r>
                      <a:r>
                        <a:rPr lang="ru-RU" sz="2000" b="1" kern="1200" dirty="0" smtClean="0">
                          <a:effectLst/>
                        </a:rPr>
                        <a:t>Наталия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effectLst/>
                        </a:rPr>
                        <a:t>Федюнин </a:t>
                      </a:r>
                      <a:r>
                        <a:rPr lang="ru-RU" sz="2000" b="1" kern="1200" dirty="0" err="1" smtClean="0">
                          <a:effectLst/>
                        </a:rPr>
                        <a:t>Радомир</a:t>
                      </a:r>
                      <a:endParaRPr lang="ru-RU" sz="2000" b="1" dirty="0" smtClean="0">
                        <a:effectLst/>
                      </a:endParaRPr>
                    </a:p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effectLst/>
                        </a:rPr>
                        <a:t>Сулейманов </a:t>
                      </a:r>
                      <a:r>
                        <a:rPr lang="ru-RU" sz="2000" b="1" kern="1200" dirty="0" smtClean="0">
                          <a:effectLst/>
                        </a:rPr>
                        <a:t>Тимур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effectLst/>
                        </a:rPr>
                        <a:t>Суворов Алексей </a:t>
                      </a:r>
                      <a:endParaRPr lang="ru-RU" sz="2000" b="1" dirty="0" smtClean="0">
                        <a:effectLst/>
                      </a:endParaRPr>
                    </a:p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effectLst/>
                        </a:rPr>
                        <a:t>Бланк Арина </a:t>
                      </a:r>
                      <a:r>
                        <a:rPr lang="ru-RU" sz="2000" b="1" kern="1200" dirty="0" err="1">
                          <a:effectLst/>
                        </a:rPr>
                        <a:t>Ванчугов</a:t>
                      </a:r>
                      <a:r>
                        <a:rPr lang="ru-RU" sz="2000" b="1" kern="1200" dirty="0">
                          <a:effectLst/>
                        </a:rPr>
                        <a:t> </a:t>
                      </a:r>
                      <a:r>
                        <a:rPr lang="ru-RU" sz="2000" b="1" kern="1200" dirty="0" smtClean="0">
                          <a:effectLst/>
                        </a:rPr>
                        <a:t>Иван</a:t>
                      </a:r>
                      <a:endParaRPr lang="ru-RU" sz="2000" b="1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effectLst/>
                        </a:rPr>
                        <a:t>Малиновская </a:t>
                      </a:r>
                      <a:r>
                        <a:rPr lang="ru-RU" sz="2000" b="1" kern="1200" dirty="0" smtClean="0">
                          <a:effectLst/>
                        </a:rPr>
                        <a:t>Маша</a:t>
                      </a:r>
                      <a:endParaRPr lang="ru-RU" sz="2000" b="1" dirty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err="1" smtClean="0">
                          <a:effectLst/>
                        </a:rPr>
                        <a:t>Ульгин</a:t>
                      </a:r>
                      <a:r>
                        <a:rPr lang="ru-RU" sz="2000" b="1" kern="1200" dirty="0" smtClean="0">
                          <a:effectLst/>
                        </a:rPr>
                        <a:t> Василий</a:t>
                      </a:r>
                      <a:endParaRPr lang="ru-RU" sz="2000" b="1" dirty="0" smtClean="0">
                        <a:effectLst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109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Городская олимпиада по русскому языку среди учащихся 5-6 классов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300702"/>
              </p:ext>
            </p:extLst>
          </p:nvPr>
        </p:nvGraphicFramePr>
        <p:xfrm>
          <a:off x="683568" y="1609891"/>
          <a:ext cx="8064896" cy="3421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34883"/>
                <a:gridCol w="4430013"/>
              </a:tblGrid>
              <a:tr h="542925"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3200" b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32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3200" b="1" kern="12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32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1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Тоценко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Кирилл (победитель)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Федюнина Анна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Бычкова Мария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Камешкова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Глафира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Никонов Вадим </a:t>
                      </a:r>
                    </a:p>
                    <a:p>
                      <a:pPr indent="27051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Лукина Полина 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8742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Городская олимпиада по английскому языку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«Соболек-2016»</a:t>
            </a:r>
            <a:b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586610"/>
              </p:ext>
            </p:extLst>
          </p:nvPr>
        </p:nvGraphicFramePr>
        <p:xfrm>
          <a:off x="457200" y="1124744"/>
          <a:ext cx="8291264" cy="432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8416"/>
                <a:gridCol w="3487216"/>
                <a:gridCol w="2072816"/>
                <a:gridCol w="2072816"/>
              </a:tblGrid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 призера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Шевелев 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Владислав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1место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Бланк 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Арина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Призер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Порватова</a:t>
                      </a: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Евгения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Призер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Марышин</a:t>
                      </a: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Данил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Призер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Николаева 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Полина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5Б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место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Аношина 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Юлия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место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Ходункова</a:t>
                      </a: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Маргарита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Призер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Синицына 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Дарья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6Б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место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601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Стипендиат  главы города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8794" y="1928802"/>
            <a:ext cx="53578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Долгополова Мария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868" y="2928934"/>
            <a:ext cx="21446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Физика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4071942"/>
            <a:ext cx="75377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Яблочков Евгений Юрьевич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Городская олимпиада по английскому языку 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«Соболек-2016»</a:t>
            </a:r>
            <a:b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417446"/>
              </p:ext>
            </p:extLst>
          </p:nvPr>
        </p:nvGraphicFramePr>
        <p:xfrm>
          <a:off x="457200" y="1124744"/>
          <a:ext cx="8291264" cy="481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8416"/>
                <a:gridCol w="3487216"/>
                <a:gridCol w="1769368"/>
                <a:gridCol w="2376264"/>
              </a:tblGrid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3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 призера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Тоценко</a:t>
                      </a: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Кирилл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6Б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Призер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Любаев</a:t>
                      </a: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Кирилл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Призер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Коровина 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Екатерина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Призер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Сергеева 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Екатерина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Призер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Якимова 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Татьяна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Grade C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Бобоходжаева</a:t>
                      </a: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Ангелина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10Б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Grade B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5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Вахмянина</a:t>
                      </a: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Екатерина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Grade A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4041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Интегрированная олимпиада 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 физике и информатике  «ФИЗИКОН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622300" algn="just">
              <a:buNone/>
            </a:pPr>
            <a:r>
              <a:rPr lang="ru-RU" b="1" dirty="0" smtClean="0"/>
              <a:t>В номинации «Лабораторные </a:t>
            </a:r>
            <a:r>
              <a:rPr lang="ru-RU" b="1" dirty="0"/>
              <a:t>работы» лауреатом стала команда 8б класса.  Участники команды: </a:t>
            </a:r>
            <a:endParaRPr lang="ru-RU" b="1" dirty="0" smtClean="0"/>
          </a:p>
          <a:p>
            <a:pPr marL="0" indent="622300" algn="just">
              <a:buNone/>
            </a:pPr>
            <a:r>
              <a:rPr lang="ru-RU" b="1" dirty="0" smtClean="0"/>
              <a:t>Романов </a:t>
            </a:r>
            <a:r>
              <a:rPr lang="ru-RU" b="1" dirty="0"/>
              <a:t>Евгений, </a:t>
            </a:r>
            <a:endParaRPr lang="ru-RU" b="1" dirty="0" smtClean="0"/>
          </a:p>
          <a:p>
            <a:pPr marL="0" indent="622300" algn="just">
              <a:buNone/>
            </a:pPr>
            <a:r>
              <a:rPr lang="ru-RU" b="1" dirty="0" smtClean="0"/>
              <a:t>Романов </a:t>
            </a:r>
            <a:r>
              <a:rPr lang="ru-RU" b="1" dirty="0"/>
              <a:t>Кирилл, </a:t>
            </a:r>
            <a:endParaRPr lang="ru-RU" b="1" dirty="0" smtClean="0"/>
          </a:p>
          <a:p>
            <a:pPr marL="0" indent="622300" algn="just">
              <a:buNone/>
            </a:pPr>
            <a:r>
              <a:rPr lang="ru-RU" b="1" dirty="0" smtClean="0"/>
              <a:t>Гурина </a:t>
            </a:r>
            <a:r>
              <a:rPr lang="ru-RU" b="1" dirty="0"/>
              <a:t>Валентина </a:t>
            </a:r>
            <a:endParaRPr lang="ru-RU" b="1" dirty="0" smtClean="0"/>
          </a:p>
          <a:p>
            <a:pPr marL="0" indent="622300" algn="just">
              <a:buNone/>
            </a:pPr>
            <a:r>
              <a:rPr lang="ru-RU" b="1" dirty="0" smtClean="0"/>
              <a:t>Учитель </a:t>
            </a:r>
            <a:r>
              <a:rPr lang="ru-RU" b="1" dirty="0"/>
              <a:t>Яблочков </a:t>
            </a:r>
            <a:r>
              <a:rPr lang="ru-RU" b="1" dirty="0" smtClean="0"/>
              <a:t>Евгений Юрьевич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570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Научно-практические конференции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8356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ru-RU" sz="40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Региональные конкурсы исследовательских работ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marL="0" indent="628650" algn="just">
              <a:buNone/>
            </a:pPr>
            <a:r>
              <a:rPr lang="ru-RU" b="1" dirty="0"/>
              <a:t>Ученица 11А класса Никитченко Ирина  стала дипломантом  </a:t>
            </a:r>
            <a:r>
              <a:rPr lang="en-US" b="1" dirty="0" smtClean="0"/>
              <a:t>II</a:t>
            </a:r>
            <a:r>
              <a:rPr lang="ru-RU" b="1" dirty="0" smtClean="0"/>
              <a:t> степени </a:t>
            </a:r>
            <a:r>
              <a:rPr lang="ru-RU" b="1" dirty="0"/>
              <a:t>регионального конкурса технического творчества молодежи «</a:t>
            </a:r>
            <a:r>
              <a:rPr lang="en-US" b="1" dirty="0"/>
              <a:t>GENIUS</a:t>
            </a:r>
            <a:r>
              <a:rPr lang="ru-RU" b="1" dirty="0"/>
              <a:t>-</a:t>
            </a:r>
            <a:r>
              <a:rPr lang="en-US" b="1" dirty="0"/>
              <a:t>INVERTOR</a:t>
            </a:r>
            <a:r>
              <a:rPr lang="ru-RU" b="1" dirty="0"/>
              <a:t>» г. Екатеринбург, УРГУПС.  </a:t>
            </a:r>
            <a:endParaRPr lang="ru-RU" b="1" dirty="0" smtClean="0"/>
          </a:p>
          <a:p>
            <a:pPr marL="0" indent="628650" algn="just">
              <a:buNone/>
            </a:pPr>
            <a:r>
              <a:rPr lang="ru-RU" b="1" dirty="0" smtClean="0"/>
              <a:t>Руководитель </a:t>
            </a:r>
            <a:r>
              <a:rPr lang="ru-RU" b="1" dirty="0"/>
              <a:t>проекта: </a:t>
            </a:r>
            <a:r>
              <a:rPr lang="ru-RU" b="1" dirty="0" err="1"/>
              <a:t>Черевко</a:t>
            </a:r>
            <a:r>
              <a:rPr lang="ru-RU" b="1" dirty="0"/>
              <a:t> Виктор Алексеевич.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3164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Городская научно-практическая конференция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325036"/>
              </p:ext>
            </p:extLst>
          </p:nvPr>
        </p:nvGraphicFramePr>
        <p:xfrm>
          <a:off x="457200" y="1600200"/>
          <a:ext cx="8258204" cy="30014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58204"/>
              </a:tblGrid>
              <a:tr h="1042982">
                <a:tc>
                  <a:txBody>
                    <a:bodyPr/>
                    <a:lstStyle/>
                    <a:p>
                      <a:pPr algn="ctr"/>
                      <a:r>
                        <a:rPr lang="ru-RU" sz="40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5-11 классы</a:t>
                      </a:r>
                      <a:endParaRPr lang="ru-RU" sz="4000" b="1" u="sng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958516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место</a:t>
                      </a:r>
                    </a:p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(40 школ)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Городская научно-практическая конференция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6144560"/>
              </p:ext>
            </p:extLst>
          </p:nvPr>
        </p:nvGraphicFramePr>
        <p:xfrm>
          <a:off x="323528" y="1628800"/>
          <a:ext cx="8486259" cy="30510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072726"/>
                <a:gridCol w="2030184"/>
                <a:gridCol w="2383349"/>
              </a:tblGrid>
              <a:tr h="327025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Список участников</a:t>
                      </a:r>
                      <a:endParaRPr lang="ru-RU" sz="2800" b="1" i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2800" b="1" i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Результат</a:t>
                      </a:r>
                      <a:endParaRPr lang="ru-RU" sz="2800" b="1" i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7025"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Нечаева Анна 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8А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место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Горбунова Анастасия 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9А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место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5275"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Ушкова</a:t>
                      </a:r>
                      <a:r>
                        <a:rPr lang="ru-RU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Елизавета 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9Б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место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5275"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Ибраев</a:t>
                      </a: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Дмитрий 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9А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место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75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Городская научно-практическая конференция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6130735"/>
              </p:ext>
            </p:extLst>
          </p:nvPr>
        </p:nvGraphicFramePr>
        <p:xfrm>
          <a:off x="323528" y="1628800"/>
          <a:ext cx="8486259" cy="30510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072726"/>
                <a:gridCol w="2030184"/>
                <a:gridCol w="2383349"/>
              </a:tblGrid>
              <a:tr h="327025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Список участников</a:t>
                      </a:r>
                      <a:endParaRPr lang="ru-RU" sz="2800" b="1" i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2800" b="1" i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Результат</a:t>
                      </a:r>
                      <a:endParaRPr lang="ru-RU" sz="2800" b="1" i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7025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Фардеева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Кристина 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Золотова Алеся 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5275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Райская Алиса 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5275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Хабибуллина Екатерина 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30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Городская научно-практическая конференция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27416"/>
              </p:ext>
            </p:extLst>
          </p:nvPr>
        </p:nvGraphicFramePr>
        <p:xfrm>
          <a:off x="323528" y="1628800"/>
          <a:ext cx="8486259" cy="378256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072726"/>
                <a:gridCol w="2030184"/>
                <a:gridCol w="2383349"/>
              </a:tblGrid>
              <a:tr h="327025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Список участников</a:t>
                      </a:r>
                      <a:endParaRPr lang="ru-RU" sz="2800" b="1" i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2800" b="1" i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Результат</a:t>
                      </a:r>
                      <a:endParaRPr lang="ru-RU" sz="2800" b="1" i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7025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Любаев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Артем 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9А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Решетов Константин 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7Б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5275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Танасевич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Полина 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7Б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5275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Аксенова Юлия 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7Б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5275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Сторожева Кристина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10А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5275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Творонович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Даниил 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6А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52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Городской конкурс </a:t>
            </a:r>
            <a:r>
              <a:rPr lang="ru-RU" sz="32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исследовательских работ </a:t>
            </a:r>
            <a:r>
              <a:rPr lang="ru-RU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физике в </a:t>
            </a:r>
            <a:r>
              <a:rPr lang="ru-RU" sz="32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рамках проекта </a:t>
            </a:r>
            <a:r>
              <a:rPr lang="ru-RU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</a:t>
            </a:r>
            <a:r>
              <a:rPr lang="ru-RU" sz="32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Инженер 21 века»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endParaRPr lang="ru-RU" b="1" dirty="0" smtClean="0"/>
          </a:p>
          <a:p>
            <a:pPr algn="just"/>
            <a:r>
              <a:rPr lang="ru-RU" b="1" dirty="0" smtClean="0"/>
              <a:t>Кузнецова </a:t>
            </a:r>
            <a:r>
              <a:rPr lang="ru-RU" b="1" dirty="0"/>
              <a:t>Дарья (</a:t>
            </a:r>
            <a:r>
              <a:rPr lang="ru-RU" b="1" dirty="0" smtClean="0"/>
              <a:t>10Б </a:t>
            </a:r>
            <a:r>
              <a:rPr lang="ru-RU" b="1" dirty="0"/>
              <a:t>класс)-1 место </a:t>
            </a:r>
            <a:r>
              <a:rPr lang="ru-RU" b="1" dirty="0" smtClean="0"/>
              <a:t>учитель </a:t>
            </a:r>
            <a:r>
              <a:rPr lang="ru-RU" b="1" dirty="0"/>
              <a:t>Яблочков Е.Ю</a:t>
            </a:r>
            <a:r>
              <a:rPr lang="ru-RU" b="1" dirty="0" smtClean="0"/>
              <a:t>.</a:t>
            </a:r>
            <a:endParaRPr lang="ru-RU" b="1" dirty="0" smtClean="0"/>
          </a:p>
          <a:p>
            <a:pPr algn="just"/>
            <a:r>
              <a:rPr lang="ru-RU" b="1" dirty="0" smtClean="0"/>
              <a:t> </a:t>
            </a:r>
            <a:r>
              <a:rPr lang="ru-RU" b="1" dirty="0"/>
              <a:t>Никитченко Ирина (</a:t>
            </a:r>
            <a:r>
              <a:rPr lang="ru-RU" b="1" dirty="0" smtClean="0"/>
              <a:t>11А </a:t>
            </a:r>
            <a:r>
              <a:rPr lang="ru-RU" b="1" dirty="0"/>
              <a:t>класс)- 1 место-учитель </a:t>
            </a:r>
            <a:r>
              <a:rPr lang="ru-RU" b="1" dirty="0" err="1"/>
              <a:t>Черевко</a:t>
            </a:r>
            <a:r>
              <a:rPr lang="ru-RU" b="1" dirty="0"/>
              <a:t> В.А.</a:t>
            </a:r>
          </a:p>
          <a:p>
            <a:pPr algn="just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851055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Конкурс проектно-исследовательских работ младших школьников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536575" algn="just">
              <a:buNone/>
            </a:pPr>
            <a:r>
              <a:rPr lang="ru-RU" dirty="0" smtClean="0"/>
              <a:t>В 2015 году конкурс </a:t>
            </a:r>
            <a:r>
              <a:rPr lang="ru-RU" dirty="0"/>
              <a:t>проводился по направлениям: </a:t>
            </a:r>
            <a:endParaRPr lang="ru-RU" dirty="0" smtClean="0"/>
          </a:p>
          <a:p>
            <a:pPr marL="0" indent="536575" algn="just">
              <a:buNone/>
            </a:pPr>
            <a:r>
              <a:rPr lang="ru-RU" dirty="0" smtClean="0"/>
              <a:t>«</a:t>
            </a:r>
            <a:r>
              <a:rPr lang="ru-RU" dirty="0"/>
              <a:t>Первые шаги юного инженера и конструктора</a:t>
            </a:r>
            <a:r>
              <a:rPr lang="ru-RU" dirty="0" smtClean="0"/>
              <a:t>»; </a:t>
            </a:r>
          </a:p>
          <a:p>
            <a:pPr marL="0" indent="536575" algn="just">
              <a:buNone/>
            </a:pPr>
            <a:r>
              <a:rPr lang="ru-RU" dirty="0" smtClean="0"/>
              <a:t>«</a:t>
            </a:r>
            <a:r>
              <a:rPr lang="ru-RU" dirty="0"/>
              <a:t>Город, в котором я живу». </a:t>
            </a:r>
          </a:p>
          <a:p>
            <a:pPr marL="0" indent="536575" algn="just">
              <a:buNone/>
            </a:pPr>
            <a:r>
              <a:rPr lang="ru-RU" dirty="0"/>
              <a:t>1 место заняла ученица </a:t>
            </a:r>
            <a:r>
              <a:rPr lang="ru-RU" dirty="0" smtClean="0"/>
              <a:t>3Б </a:t>
            </a:r>
            <a:r>
              <a:rPr lang="ru-RU" dirty="0"/>
              <a:t>класса </a:t>
            </a:r>
            <a:endParaRPr lang="ru-RU" dirty="0" smtClean="0"/>
          </a:p>
          <a:p>
            <a:pPr marL="0" indent="536575" algn="just">
              <a:buNone/>
            </a:pPr>
            <a:r>
              <a:rPr lang="ru-RU" dirty="0" smtClean="0"/>
              <a:t>учитель </a:t>
            </a:r>
            <a:r>
              <a:rPr lang="ru-RU" dirty="0" err="1"/>
              <a:t>Бернгардт</a:t>
            </a:r>
            <a:r>
              <a:rPr lang="ru-RU" dirty="0"/>
              <a:t> Л.В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536575" algn="just">
              <a:buNone/>
            </a:pPr>
            <a:r>
              <a:rPr lang="ru-RU" dirty="0" smtClean="0"/>
              <a:t>3 </a:t>
            </a:r>
            <a:r>
              <a:rPr lang="ru-RU" dirty="0"/>
              <a:t>место - ученица </a:t>
            </a:r>
            <a:r>
              <a:rPr lang="ru-RU" dirty="0" smtClean="0"/>
              <a:t>4А класса</a:t>
            </a:r>
          </a:p>
          <a:p>
            <a:pPr marL="0" indent="536575" algn="just">
              <a:buNone/>
            </a:pPr>
            <a:r>
              <a:rPr lang="ru-RU" dirty="0" smtClean="0"/>
              <a:t>учитель </a:t>
            </a:r>
            <a:r>
              <a:rPr lang="ru-RU" dirty="0"/>
              <a:t>Кичигина Л.В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087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Олимпиады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40642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Конкурсы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0642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Международный конкурс</a:t>
            </a:r>
            <a:b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Инфознайка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2016</a:t>
            </a:r>
            <a:b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015304"/>
              </p:ext>
            </p:extLst>
          </p:nvPr>
        </p:nvGraphicFramePr>
        <p:xfrm>
          <a:off x="467544" y="1988840"/>
          <a:ext cx="7849235" cy="35417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4336"/>
                <a:gridCol w="2426372"/>
                <a:gridCol w="2398527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effectLst/>
                        </a:rPr>
                        <a:t>Количество участников</a:t>
                      </a:r>
                      <a:endParaRPr lang="ru-RU" sz="2800" b="1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effectLst/>
                        </a:rPr>
                        <a:t>Количество дипломантов</a:t>
                      </a:r>
                      <a:endParaRPr lang="ru-RU" sz="2800" b="1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70C0"/>
                          </a:solidFill>
                          <a:effectLst/>
                        </a:rPr>
                        <a:t>Начальная школа</a:t>
                      </a:r>
                      <a:endParaRPr lang="ru-RU" sz="2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118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18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70C0"/>
                          </a:solidFill>
                          <a:effectLst/>
                        </a:rPr>
                        <a:t>Основная школа</a:t>
                      </a:r>
                      <a:endParaRPr lang="ru-RU" sz="2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86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22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70C0"/>
                          </a:solidFill>
                          <a:effectLst/>
                        </a:rPr>
                        <a:t>Старшая школа</a:t>
                      </a:r>
                      <a:endParaRPr lang="ru-RU" sz="2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61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15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70C0"/>
                          </a:solidFill>
                          <a:effectLst/>
                        </a:rPr>
                        <a:t>Всего</a:t>
                      </a:r>
                      <a:endParaRPr lang="ru-RU" sz="2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265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55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2399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Международная игра-конкурс  «Русский медвежонок-языкознание для всех»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677773"/>
              </p:ext>
            </p:extLst>
          </p:nvPr>
        </p:nvGraphicFramePr>
        <p:xfrm>
          <a:off x="323528" y="1549083"/>
          <a:ext cx="8281283" cy="46268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0240"/>
                <a:gridCol w="2808312"/>
                <a:gridCol w="3312731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 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Количество участников</a:t>
                      </a:r>
                      <a:endParaRPr lang="ru-RU" sz="2400" b="1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Количество победителей областного и городского уровня</a:t>
                      </a:r>
                      <a:endParaRPr lang="ru-RU" sz="2400" b="1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Начальная школа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145</a:t>
                      </a:r>
                      <a:endParaRPr lang="ru-RU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4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Основная школа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163</a:t>
                      </a:r>
                      <a:endParaRPr lang="ru-RU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11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Старшая школа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53</a:t>
                      </a:r>
                      <a:endParaRPr lang="ru-RU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Всего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361</a:t>
                      </a:r>
                      <a:endParaRPr lang="ru-RU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17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31913" y="2951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765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Международный </a:t>
            </a:r>
            <a:r>
              <a:rPr lang="ru-RU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математический конкурс «Кенгуру»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892429"/>
              </p:ext>
            </p:extLst>
          </p:nvPr>
        </p:nvGraphicFramePr>
        <p:xfrm>
          <a:off x="611560" y="1916833"/>
          <a:ext cx="8136904" cy="33649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92912"/>
                <a:gridCol w="2521711"/>
                <a:gridCol w="3122281"/>
              </a:tblGrid>
              <a:tr h="16561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 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Количество участников</a:t>
                      </a:r>
                      <a:endParaRPr lang="ru-RU" sz="2400" b="1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Количество победителей областного и городского уровня</a:t>
                      </a:r>
                      <a:endParaRPr lang="ru-RU" sz="2400" b="1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Начальная школа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149</a:t>
                      </a:r>
                      <a:endParaRPr lang="ru-RU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3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Основная школа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131</a:t>
                      </a:r>
                      <a:endParaRPr lang="ru-RU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20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Старшая школа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26</a:t>
                      </a:r>
                      <a:endParaRPr lang="ru-RU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2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</a:rPr>
                        <a:t>Всего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306</a:t>
                      </a:r>
                      <a:endParaRPr lang="ru-RU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24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3001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Международный дистанционный конкурс «</a:t>
            </a:r>
            <a:r>
              <a:rPr lang="ru-RU" sz="36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Олимпис</a:t>
            </a:r>
            <a:r>
              <a:rPr lang="ru-RU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2015-2016»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210784"/>
              </p:ext>
            </p:extLst>
          </p:nvPr>
        </p:nvGraphicFramePr>
        <p:xfrm>
          <a:off x="323528" y="1700808"/>
          <a:ext cx="8424937" cy="50474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61578"/>
                <a:gridCol w="2297710"/>
                <a:gridCol w="2485617"/>
                <a:gridCol w="1880032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дипломантов федерального уровня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дипломантов муниципального уровня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Осенняя сессия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Начальная школа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школа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Весенняя сессия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Начальная школа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школа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4837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Международный </a:t>
            </a:r>
            <a:r>
              <a:rPr lang="ru-RU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дистанционный проект для учащихся начальной школы </a:t>
            </a: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</a:t>
            </a:r>
            <a:r>
              <a:rPr lang="ru-RU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ЭМУ СПЕЦИАЛИСТ 2016»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113938"/>
              </p:ext>
            </p:extLst>
          </p:nvPr>
        </p:nvGraphicFramePr>
        <p:xfrm>
          <a:off x="467544" y="2060848"/>
          <a:ext cx="7992890" cy="44165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99632"/>
                <a:gridCol w="2346629"/>
                <a:gridCol w="234662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Предмет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Количество участников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Количество дипломантов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Русский язык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4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4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28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3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Математика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5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3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28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4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Окружающий мир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4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4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28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Литературное чтение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4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28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Английский язык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779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Всероссийский конкурс «КИТ 2015»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47708"/>
              </p:ext>
            </p:extLst>
          </p:nvPr>
        </p:nvGraphicFramePr>
        <p:xfrm>
          <a:off x="611560" y="2684884"/>
          <a:ext cx="7920879" cy="248716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50230"/>
                <a:gridCol w="2750230"/>
                <a:gridCol w="2420419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</a:t>
                      </a:r>
                      <a:endParaRPr lang="ru-RU" sz="24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дипломантов</a:t>
                      </a:r>
                      <a:endParaRPr lang="ru-RU" sz="24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школа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Старшая школа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0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5542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Городской конкурс компьютерной графики и анимации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534517"/>
              </p:ext>
            </p:extLst>
          </p:nvPr>
        </p:nvGraphicFramePr>
        <p:xfrm>
          <a:off x="214282" y="1428736"/>
          <a:ext cx="8572560" cy="49942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280"/>
                <a:gridCol w="428628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Номинация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Цифровое фото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место 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Хитренко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Настя,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1а класс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Малыши-карандаши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место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Трубникова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Виктория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2б класс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Компьютерная живопись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Горбунова Настя, 10а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Пятыгин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Илья, 3а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место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Холкин Кирилл, 5а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место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Махнев Петр, 9б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Городской конкурс компьютерных технологий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388835"/>
              </p:ext>
            </p:extLst>
          </p:nvPr>
        </p:nvGraphicFramePr>
        <p:xfrm>
          <a:off x="214282" y="1428736"/>
          <a:ext cx="8572560" cy="4681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1614"/>
                <a:gridCol w="515094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Номинация</a:t>
                      </a:r>
                      <a:endParaRPr lang="ru-RU" sz="32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Дипломанты</a:t>
                      </a:r>
                      <a:endParaRPr lang="ru-RU" sz="32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954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«Слайд-шоу» </a:t>
                      </a:r>
                      <a:endParaRPr lang="ru-RU" sz="32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Задворняк Дмитрий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(5 б класс)</a:t>
                      </a:r>
                      <a:endParaRPr lang="ru-RU" sz="28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914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«Видеофильм» </a:t>
                      </a:r>
                      <a:endParaRPr lang="ru-RU" sz="32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Кропанева</a:t>
                      </a: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Полина(9б </a:t>
                      </a: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класс)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Ушкова</a:t>
                      </a: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Елизавета (</a:t>
                      </a: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9б </a:t>
                      </a: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класс)</a:t>
                      </a:r>
                      <a:endParaRPr lang="ru-RU" sz="2800" b="1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Веб-дизайн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Лупичук</a:t>
                      </a: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Дарья (11в класс),</a:t>
                      </a:r>
                    </a:p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место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866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Городские конкурсы по английскому языку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468347"/>
              </p:ext>
            </p:extLst>
          </p:nvPr>
        </p:nvGraphicFramePr>
        <p:xfrm>
          <a:off x="457200" y="1600200"/>
          <a:ext cx="8229600" cy="3834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62872"/>
                <a:gridCol w="346672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Конкурс</a:t>
                      </a:r>
                      <a:endParaRPr lang="ru-RU" sz="2400" b="1" i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Результат</a:t>
                      </a:r>
                      <a:endParaRPr lang="ru-RU" sz="2400" b="1" i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гостях у сказки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 презентаций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 чтецов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призера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Брейн</a:t>
                      </a: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-ринг «Знаешь ли ты Великобританию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Гран-при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Овация-2016</a:t>
                      </a:r>
                      <a:endParaRPr lang="ru-RU" sz="2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место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Кто лучше знает английский язык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место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292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Международный олимпиады по информатике центра «</a:t>
            </a:r>
            <a:r>
              <a:rPr lang="ru-RU" sz="36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Снейл</a:t>
            </a:r>
            <a:r>
              <a:rPr lang="ru-RU" sz="3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 </a:t>
            </a:r>
            <a:r>
              <a:rPr lang="ru-RU" sz="2800" b="1" dirty="0" err="1"/>
              <a:t>Чудинова</a:t>
            </a:r>
            <a:r>
              <a:rPr lang="ru-RU" sz="2800" b="1" dirty="0"/>
              <a:t> </a:t>
            </a:r>
            <a:r>
              <a:rPr lang="ru-RU" sz="2800" b="1" dirty="0" smtClean="0"/>
              <a:t>Арина (</a:t>
            </a:r>
            <a:r>
              <a:rPr lang="ru-RU" sz="2800" b="1" dirty="0" smtClean="0"/>
              <a:t>9Б </a:t>
            </a:r>
            <a:r>
              <a:rPr lang="ru-RU" sz="2800" b="1" dirty="0" smtClean="0"/>
              <a:t>класс)- </a:t>
            </a:r>
            <a:r>
              <a:rPr lang="ru-RU" sz="2800" b="1" dirty="0"/>
              <a:t>победителем ЕГЭ-олимпиады</a:t>
            </a:r>
            <a:r>
              <a:rPr lang="ru-RU" sz="2800" b="1" dirty="0" smtClean="0"/>
              <a:t>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b="1" dirty="0" smtClean="0"/>
              <a:t>   Долгополова </a:t>
            </a:r>
            <a:r>
              <a:rPr lang="ru-RU" sz="2800" b="1" dirty="0"/>
              <a:t>Мария (</a:t>
            </a:r>
            <a:r>
              <a:rPr lang="ru-RU" sz="2800" b="1" dirty="0" smtClean="0"/>
              <a:t>11Б </a:t>
            </a:r>
            <a:r>
              <a:rPr lang="ru-RU" sz="2800" b="1" dirty="0"/>
              <a:t>класс)-лауреат </a:t>
            </a:r>
            <a:r>
              <a:rPr lang="ru-RU" sz="2800" b="1" dirty="0" smtClean="0"/>
              <a:t>ЕГЭ </a:t>
            </a:r>
            <a:r>
              <a:rPr lang="ru-RU" sz="2800" b="1" dirty="0"/>
              <a:t>олимпиады. </a:t>
            </a:r>
            <a:endParaRPr lang="ru-RU" sz="28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b="1" dirty="0" smtClean="0"/>
              <a:t>    Холкин Кирилл,( </a:t>
            </a:r>
            <a:r>
              <a:rPr lang="ru-RU" sz="2800" b="1" dirty="0" smtClean="0"/>
              <a:t>5А </a:t>
            </a:r>
            <a:r>
              <a:rPr lang="ru-RU" sz="2800" b="1" dirty="0" smtClean="0"/>
              <a:t>класс)- </a:t>
            </a:r>
            <a:r>
              <a:rPr lang="ru-RU" sz="2800" b="1" dirty="0"/>
              <a:t>2 место </a:t>
            </a:r>
            <a:r>
              <a:rPr lang="ru-RU" sz="2800" b="1" dirty="0" smtClean="0"/>
              <a:t> </a:t>
            </a:r>
            <a:r>
              <a:rPr lang="en-US" sz="2800" b="1" dirty="0"/>
              <a:t>X</a:t>
            </a:r>
            <a:r>
              <a:rPr lang="ru-RU" sz="2800" b="1" dirty="0"/>
              <a:t> международной олимпиаде по информатике</a:t>
            </a:r>
            <a:r>
              <a:rPr lang="ru-RU" sz="2800" b="1" dirty="0" smtClean="0"/>
              <a:t>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b="1" dirty="0" smtClean="0"/>
              <a:t>   Коробова Татьяна (</a:t>
            </a:r>
            <a:r>
              <a:rPr lang="ru-RU" sz="2800" b="1" dirty="0" smtClean="0"/>
              <a:t>11Б </a:t>
            </a:r>
            <a:r>
              <a:rPr lang="ru-RU" sz="2800" b="1" dirty="0" smtClean="0"/>
              <a:t>класс )лауреат</a:t>
            </a:r>
            <a:r>
              <a:rPr lang="en-US" sz="2800" b="1" dirty="0" smtClean="0"/>
              <a:t> </a:t>
            </a:r>
            <a:r>
              <a:rPr lang="en-US" sz="2800" b="1" dirty="0"/>
              <a:t>X</a:t>
            </a:r>
            <a:r>
              <a:rPr lang="ru-RU" sz="2800" b="1" dirty="0"/>
              <a:t> международной олимпиаде по </a:t>
            </a:r>
            <a:r>
              <a:rPr lang="ru-RU" sz="2800" b="1" dirty="0" smtClean="0"/>
              <a:t>информатике</a:t>
            </a:r>
            <a:endParaRPr lang="ru-RU" sz="28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b="1" dirty="0" smtClean="0"/>
              <a:t>Долгополова </a:t>
            </a:r>
            <a:r>
              <a:rPr lang="ru-RU" sz="2800" b="1" dirty="0" smtClean="0"/>
              <a:t>Мария(11Б </a:t>
            </a:r>
            <a:r>
              <a:rPr lang="ru-RU" sz="2800" b="1" dirty="0" smtClean="0"/>
              <a:t>класс) </a:t>
            </a:r>
            <a:r>
              <a:rPr lang="ru-RU" sz="2800" b="1" dirty="0" smtClean="0"/>
              <a:t>лауреат </a:t>
            </a:r>
            <a:r>
              <a:rPr lang="en-US" sz="2800" b="1" dirty="0" smtClean="0"/>
              <a:t>X</a:t>
            </a:r>
            <a:r>
              <a:rPr lang="ru-RU" sz="2800" b="1" dirty="0" smtClean="0"/>
              <a:t> </a:t>
            </a:r>
            <a:r>
              <a:rPr lang="ru-RU" sz="2800" b="1" dirty="0"/>
              <a:t>международной олимпиаде по информатике,</a:t>
            </a:r>
          </a:p>
          <a:p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0970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Достижения обучающихся 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внеучебной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деятельности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201</a:t>
            </a: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-201</a:t>
            </a: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учебный год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6256" y="4221088"/>
            <a:ext cx="1800200" cy="16253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097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25541"/>
            <a:ext cx="7772400" cy="142266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Направления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внеучебной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деятельности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 Гражданско-патриотическое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Духовно-нравственное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Эстетическое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Физкультурно-оздоровительное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225155"/>
            <a:ext cx="2376264" cy="1762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56176" y="3429000"/>
            <a:ext cx="2184033" cy="200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07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Гражданско-патриотическое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548476"/>
              </p:ext>
            </p:extLst>
          </p:nvPr>
        </p:nvGraphicFramePr>
        <p:xfrm>
          <a:off x="457200" y="1952847"/>
          <a:ext cx="8229601" cy="3750564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4024632"/>
                <a:gridCol w="1687189"/>
                <a:gridCol w="251778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Городской конкурс активистов музеев (номинация «Юный экскурсовод»)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III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</a:t>
                      </a:r>
                      <a:r>
                        <a:rPr lang="ru-RU" sz="1400" dirty="0">
                          <a:effectLst/>
                        </a:rPr>
                        <a:t> городская </a:t>
                      </a:r>
                      <a:r>
                        <a:rPr lang="ru-RU" sz="1600" dirty="0">
                          <a:effectLst/>
                        </a:rPr>
                        <a:t>музейная</a:t>
                      </a:r>
                      <a:r>
                        <a:rPr lang="ru-RU" sz="1400" dirty="0">
                          <a:effectLst/>
                        </a:rPr>
                        <a:t> биеннале (номинация «Уни­кальный экспонат»)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Городской конкурс музейных видео- и медиа сюже­тов «Гости музея – известные люди»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Городской смотр-конкурс школьных музеев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(номи­нация «Знаменитые люди земли </a:t>
                      </a:r>
                      <a:r>
                        <a:rPr lang="ru-RU" sz="1400" dirty="0" err="1">
                          <a:effectLst/>
                        </a:rPr>
                        <a:t>Тагильской</a:t>
                      </a:r>
                      <a:r>
                        <a:rPr lang="ru-RU" sz="1400" dirty="0">
                          <a:effectLst/>
                        </a:rPr>
                        <a:t>»)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Городской конкурс «Я – Гражданин России»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Городской конкурс «Ратные страницы истории»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III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Городской конкурс строевой подготовки «Статен в строю, силен в бою»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III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r>
                        <a:rPr lang="ru-RU" sz="1050" b="1" dirty="0">
                          <a:effectLst/>
                        </a:rPr>
                        <a:t>  (районный этап), </a:t>
                      </a:r>
                      <a:r>
                        <a:rPr lang="en-US" sz="1400" b="1" dirty="0">
                          <a:effectLst/>
                        </a:rPr>
                        <a:t>V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r>
                        <a:rPr lang="ru-RU" sz="1050" b="1" dirty="0">
                          <a:effectLst/>
                        </a:rPr>
                        <a:t> (городской этап)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Городской конкурс «В здоровом теле – здоровый дух»*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VI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51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Духовно-нравственное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52267"/>
              </p:ext>
            </p:extLst>
          </p:nvPr>
        </p:nvGraphicFramePr>
        <p:xfrm>
          <a:off x="755576" y="1892649"/>
          <a:ext cx="7704856" cy="4597908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3768009"/>
                <a:gridCol w="1579609"/>
                <a:gridCol w="2357238"/>
              </a:tblGrid>
              <a:tr h="4725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Городской конкурс исследовательских проектов «Профессиональные династии»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89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Конкурс агитбригад «Все работы хороши»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районный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r>
                        <a:rPr lang="ru-RU" sz="1050" b="1" dirty="0">
                          <a:effectLst/>
                        </a:rPr>
                        <a:t>  (районный этап), </a:t>
                      </a:r>
                      <a:r>
                        <a:rPr lang="en-US" sz="1400" b="1" dirty="0">
                          <a:effectLst/>
                        </a:rPr>
                        <a:t>III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r>
                        <a:rPr lang="ru-RU" sz="1050" b="1" dirty="0">
                          <a:effectLst/>
                        </a:rPr>
                        <a:t> (городской этап)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8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Городской конкурс макетов «Горный инженер»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муниципальный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8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Городской фотоконкурс «Промышленный пей­заж»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</a:t>
                      </a:r>
                      <a:r>
                        <a:rPr lang="ru-RU" sz="1400" b="1" dirty="0">
                          <a:effectLst/>
                        </a:rPr>
                        <a:t>, </a:t>
                      </a:r>
                      <a:r>
                        <a:rPr lang="en-US" sz="1400" b="1" dirty="0">
                          <a:effectLst/>
                        </a:rPr>
                        <a:t>II</a:t>
                      </a:r>
                      <a:r>
                        <a:rPr lang="ru-RU" sz="1400" b="1" dirty="0">
                          <a:effectLst/>
                        </a:rPr>
                        <a:t>, </a:t>
                      </a:r>
                      <a:r>
                        <a:rPr lang="en-US" sz="1400" b="1" dirty="0">
                          <a:effectLst/>
                        </a:rPr>
                        <a:t>III</a:t>
                      </a:r>
                      <a:r>
                        <a:rPr lang="ru-RU" sz="1400" b="1" dirty="0">
                          <a:effectLst/>
                        </a:rPr>
                        <a:t> места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25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Городской конкурс видеороликов «Рабочие профес­сии Нижнего Тагила»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III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25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Акции «Чистые руки», «Дети-детям», «Ветеран», «Скворечник», «Сбор макулатуры»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участие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64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Проведение митинга, посвященного Дню неизвестного солдата, и ми­тинга «Свеча памяти», посвященного Дню героя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Участие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64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Участие в параде юнармейских отрядов, посвященный 71-летию По­беды советского народа в ВОВ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Участие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5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Эстетическое направление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99320"/>
              </p:ext>
            </p:extLst>
          </p:nvPr>
        </p:nvGraphicFramePr>
        <p:xfrm>
          <a:off x="683568" y="1484786"/>
          <a:ext cx="7632849" cy="4232392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3732794"/>
                <a:gridCol w="1564847"/>
                <a:gridCol w="2335208"/>
              </a:tblGrid>
              <a:tr h="63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Городской конкурс чтецов «В начале было слово…»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дипломы </a:t>
                      </a:r>
                      <a:r>
                        <a:rPr lang="en-US" sz="1400" b="1" dirty="0">
                          <a:effectLst/>
                        </a:rPr>
                        <a:t>I</a:t>
                      </a:r>
                      <a:r>
                        <a:rPr lang="ru-RU" sz="1400" b="1" dirty="0">
                          <a:effectLst/>
                        </a:rPr>
                        <a:t> и </a:t>
                      </a:r>
                      <a:r>
                        <a:rPr lang="en-US" sz="1400" b="1" dirty="0">
                          <a:effectLst/>
                        </a:rPr>
                        <a:t>II</a:t>
                      </a:r>
                      <a:r>
                        <a:rPr lang="ru-RU" sz="1400" b="1" dirty="0">
                          <a:effectLst/>
                        </a:rPr>
                        <a:t> степени, дипломы лауреатов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81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Городской конкурс «Серебряное перышко»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I, II, III 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места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81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Городской конкурс детского творчества «Серая шейка»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Гран-при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81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Городской открытый фестиваль школьных иноязыч­ных театров «Овация-2016» (английский язык)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III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81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Городской смотр патриотической песни «Я люблю тебя, Россия!»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81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Городской конкурс инструментальных ансамблей и оркестров «Прекрасен наш союз»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49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Эстетическое направление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12136"/>
              </p:ext>
            </p:extLst>
          </p:nvPr>
        </p:nvGraphicFramePr>
        <p:xfrm>
          <a:off x="899592" y="1700805"/>
          <a:ext cx="7272808" cy="4176466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3556719"/>
                <a:gridCol w="1491033"/>
                <a:gridCol w="2225056"/>
              </a:tblGrid>
              <a:tr h="6377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Городской конкурс хорового пения «Лейся, песня!»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4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Городской конкурс «Уральский хоровод»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III</a:t>
                      </a:r>
                      <a:r>
                        <a:rPr lang="ru-RU" sz="1400" b="1">
                          <a:effectLst/>
                        </a:rPr>
                        <a:t> место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77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Городской конкурс эстрадного и циркового творче­ства «Серебряное копытце»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6255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Конкурс коллекций моделей одежды с применением ТБО «Воплотим костюмы в эстетическое разнообра­зие» в рамках городской экологической акции «Оста­новим загрязнение города твердыми бытовыми отхо­дами»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669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Городская выставка технического и декоративно-прикладного творчества детей и учащейся молодежи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</a:t>
                      </a:r>
                      <a:r>
                        <a:rPr lang="ru-RU" sz="1400" b="1" dirty="0">
                          <a:effectLst/>
                        </a:rPr>
                        <a:t> и </a:t>
                      </a:r>
                      <a:r>
                        <a:rPr lang="en-US" sz="1400" b="1" dirty="0">
                          <a:effectLst/>
                        </a:rPr>
                        <a:t>II</a:t>
                      </a:r>
                      <a:r>
                        <a:rPr lang="ru-RU" sz="1400" b="1" dirty="0">
                          <a:effectLst/>
                        </a:rPr>
                        <a:t> места 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 разделе «Радио»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42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Физкультурно-оздоровительное направление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769011"/>
              </p:ext>
            </p:extLst>
          </p:nvPr>
        </p:nvGraphicFramePr>
        <p:xfrm>
          <a:off x="827583" y="1628801"/>
          <a:ext cx="7632849" cy="4176462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3732794"/>
                <a:gridCol w="1564847"/>
                <a:gridCol w="2335208"/>
              </a:tblGrid>
              <a:tr h="8024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Городская спартакиада среди учащихся 1-4 классов по шахматам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024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Городские соревнования по быстрым шахматам «Но­вое поколение»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024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Городские соревнования по шахматам (командное первенство)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8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Городские соревнования по гиревому спорту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3809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Городской зимний фестиваль ГТО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</a:t>
                      </a:r>
                      <a:r>
                        <a:rPr lang="ru-RU" sz="1400" b="1" dirty="0">
                          <a:effectLst/>
                        </a:rPr>
                        <a:t> место 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</a:rPr>
                        <a:t>в командном зачете</a:t>
                      </a:r>
                      <a:r>
                        <a:rPr lang="ru-RU" sz="1400" b="1" dirty="0">
                          <a:effectLst/>
                        </a:rPr>
                        <a:t>, 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</a:t>
                      </a:r>
                      <a:r>
                        <a:rPr lang="ru-RU" sz="1400" b="1" dirty="0">
                          <a:effectLst/>
                        </a:rPr>
                        <a:t>, </a:t>
                      </a:r>
                      <a:r>
                        <a:rPr lang="en-US" sz="1400" b="1" dirty="0">
                          <a:effectLst/>
                        </a:rPr>
                        <a:t>II</a:t>
                      </a:r>
                      <a:r>
                        <a:rPr lang="ru-RU" sz="1400" b="1" dirty="0">
                          <a:effectLst/>
                        </a:rPr>
                        <a:t>, </a:t>
                      </a:r>
                      <a:r>
                        <a:rPr lang="en-US" sz="1400" b="1" dirty="0">
                          <a:effectLst/>
                        </a:rPr>
                        <a:t>III </a:t>
                      </a:r>
                      <a:r>
                        <a:rPr lang="ru-RU" sz="1400" b="1" dirty="0">
                          <a:effectLst/>
                        </a:rPr>
                        <a:t>места </a:t>
                      </a:r>
                      <a:r>
                        <a:rPr lang="ru-RU" sz="1050" b="1" dirty="0">
                          <a:effectLst/>
                        </a:rPr>
                        <a:t>в индивидуальных зачетах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74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Физкультурно-оздоровительное направление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17622"/>
              </p:ext>
            </p:extLst>
          </p:nvPr>
        </p:nvGraphicFramePr>
        <p:xfrm>
          <a:off x="1043608" y="1772817"/>
          <a:ext cx="7344816" cy="4210669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3591934"/>
                <a:gridCol w="1505795"/>
                <a:gridCol w="2247087"/>
              </a:tblGrid>
              <a:tr h="531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Областной этап зимнего фестиваля ГТО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Областной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r>
                        <a:rPr lang="ru-RU" sz="1400">
                          <a:effectLst/>
                        </a:rPr>
                        <a:t> место 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в отдельных видах упражнений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25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Городской турнир по настольному теннису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IV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25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Городская легкоатлетическая эстафета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IV</a:t>
                      </a:r>
                      <a:r>
                        <a:rPr lang="ru-RU" sz="1400" b="1" dirty="0">
                          <a:effectLst/>
                        </a:rPr>
                        <a:t> место (среди 53 ОУ)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460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Районные соревнования по баскетболу среди юношей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районный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IV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460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Районные соревнования по лыжным гонкам для уча­щихся 1-4 классов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районный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IV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25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Районные соревнования по лыжным гонкам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районный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IV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460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Районные соревнования по волейболу среди юношей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районный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IV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25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Районные соревнования по легкой атлетике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районный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II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25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Многоборье учащихся 1-4 классов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муниципальный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IV</a:t>
                      </a:r>
                      <a:r>
                        <a:rPr lang="ru-RU" sz="1400" b="1" dirty="0">
                          <a:effectLst/>
                        </a:rPr>
                        <a:t> место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46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Всероссийские предметные олимпиады (УПГПУ г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Екатеринбург).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782378"/>
              </p:ext>
            </p:extLst>
          </p:nvPr>
        </p:nvGraphicFramePr>
        <p:xfrm>
          <a:off x="467544" y="1556794"/>
          <a:ext cx="8136903" cy="50770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30702"/>
                <a:gridCol w="2621826"/>
                <a:gridCol w="822961"/>
                <a:gridCol w="2561414"/>
              </a:tblGrid>
              <a:tr h="3868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Предмет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ФИО участника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Класс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Результат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829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Русский язык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</a:rPr>
                        <a:t>Саранина</a:t>
                      </a:r>
                      <a:r>
                        <a:rPr lang="ru-RU" sz="2000" b="1" dirty="0">
                          <a:effectLst/>
                        </a:rPr>
                        <a:t> </a:t>
                      </a:r>
                      <a:r>
                        <a:rPr lang="ru-RU" sz="2000" b="1" dirty="0" smtClean="0">
                          <a:effectLst/>
                        </a:rPr>
                        <a:t>Анастасия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11В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Призер 2 степени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</a:rPr>
                        <a:t>Вахмянина</a:t>
                      </a:r>
                      <a:r>
                        <a:rPr lang="ru-RU" sz="2000" b="1" dirty="0">
                          <a:effectLst/>
                        </a:rPr>
                        <a:t> </a:t>
                      </a:r>
                      <a:r>
                        <a:rPr lang="ru-RU" sz="2000" b="1" dirty="0" smtClean="0">
                          <a:effectLst/>
                        </a:rPr>
                        <a:t>Екатерина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11А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Призер 2 степени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Коробова </a:t>
                      </a:r>
                      <a:r>
                        <a:rPr lang="ru-RU" sz="2000" b="1" dirty="0" smtClean="0">
                          <a:effectLst/>
                        </a:rPr>
                        <a:t>Татьяна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11Б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Призер 3 степени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Сутягин </a:t>
                      </a:r>
                      <a:r>
                        <a:rPr lang="ru-RU" sz="2000" b="1" dirty="0" smtClean="0">
                          <a:effectLst/>
                        </a:rPr>
                        <a:t>Александр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11Б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Призер 3 степени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7779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Обществознание 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Раков </a:t>
                      </a:r>
                      <a:r>
                        <a:rPr lang="ru-RU" sz="2000" b="1" dirty="0" smtClean="0">
                          <a:effectLst/>
                        </a:rPr>
                        <a:t>Иван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11В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Диплом победителя 1 степени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7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Калинин </a:t>
                      </a:r>
                      <a:r>
                        <a:rPr lang="ru-RU" sz="2000" b="1" dirty="0" smtClean="0">
                          <a:effectLst/>
                        </a:rPr>
                        <a:t>Александр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11В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Диплом победителя 2 степени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Ивкин </a:t>
                      </a:r>
                      <a:r>
                        <a:rPr lang="ru-RU" sz="2000" b="1" dirty="0" smtClean="0">
                          <a:effectLst/>
                        </a:rPr>
                        <a:t>Илья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11А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Призер 2 степени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Князев </a:t>
                      </a:r>
                      <a:r>
                        <a:rPr lang="ru-RU" sz="2000" b="1" dirty="0" smtClean="0">
                          <a:effectLst/>
                        </a:rPr>
                        <a:t>Андрей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11В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Призер 3 степени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</a:rPr>
                        <a:t>Хаймина</a:t>
                      </a:r>
                      <a:r>
                        <a:rPr lang="ru-RU" sz="2000" b="1" dirty="0">
                          <a:effectLst/>
                        </a:rPr>
                        <a:t> </a:t>
                      </a:r>
                      <a:r>
                        <a:rPr lang="ru-RU" sz="2000" b="1" dirty="0" smtClean="0">
                          <a:effectLst/>
                        </a:rPr>
                        <a:t>Алина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11В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Призер 3 степени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8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Биология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Куршина </a:t>
                      </a:r>
                      <a:r>
                        <a:rPr lang="ru-RU" sz="2000" b="1" dirty="0" smtClean="0">
                          <a:effectLst/>
                        </a:rPr>
                        <a:t>Наталья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11А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Призер 2 степени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57250" y="23034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563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Региональные предметные олимпиады (НТГСПА)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2335879"/>
              </p:ext>
            </p:extLst>
          </p:nvPr>
        </p:nvGraphicFramePr>
        <p:xfrm>
          <a:off x="251519" y="1484784"/>
          <a:ext cx="8640960" cy="38647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63974"/>
                <a:gridCol w="2776587"/>
                <a:gridCol w="1512168"/>
                <a:gridCol w="2088231"/>
              </a:tblGrid>
              <a:tr h="380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</a:rPr>
                        <a:t>Предмет</a:t>
                      </a:r>
                      <a:endParaRPr lang="ru-RU" sz="2000" b="1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</a:rPr>
                        <a:t>ФИО участника</a:t>
                      </a:r>
                      <a:endParaRPr lang="ru-RU" sz="2000" b="1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</a:rPr>
                        <a:t>Класс</a:t>
                      </a:r>
                      <a:endParaRPr lang="ru-RU" sz="2000" b="1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</a:rPr>
                        <a:t>Результат</a:t>
                      </a:r>
                      <a:endParaRPr lang="ru-RU" sz="2000" b="1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31418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История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Коноплев </a:t>
                      </a:r>
                      <a:r>
                        <a:rPr lang="ru-RU" sz="2000" b="1" dirty="0" smtClean="0">
                          <a:effectLst/>
                        </a:rPr>
                        <a:t>Павел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11В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Призер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314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Субботин </a:t>
                      </a:r>
                      <a:r>
                        <a:rPr lang="ru-RU" sz="2000" b="1" dirty="0" smtClean="0">
                          <a:effectLst/>
                        </a:rPr>
                        <a:t>Александр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11В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Призер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314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</a:rPr>
                        <a:t>Толстоноженко</a:t>
                      </a:r>
                      <a:r>
                        <a:rPr lang="ru-RU" sz="2000" b="1" dirty="0">
                          <a:effectLst/>
                        </a:rPr>
                        <a:t> </a:t>
                      </a:r>
                      <a:r>
                        <a:rPr lang="ru-RU" sz="2000" b="1" dirty="0" smtClean="0">
                          <a:effectLst/>
                        </a:rPr>
                        <a:t>Алексей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11В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Призер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314180">
                <a:tc row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Обществознание 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Кропачева </a:t>
                      </a:r>
                      <a:r>
                        <a:rPr lang="ru-RU" sz="2000" b="1" dirty="0" smtClean="0">
                          <a:effectLst/>
                        </a:rPr>
                        <a:t>Полина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11В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Призер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314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</a:rPr>
                        <a:t>Мокерова</a:t>
                      </a:r>
                      <a:r>
                        <a:rPr lang="ru-RU" sz="2000" b="1" dirty="0">
                          <a:effectLst/>
                        </a:rPr>
                        <a:t> </a:t>
                      </a:r>
                      <a:r>
                        <a:rPr lang="ru-RU" sz="2000" b="1" dirty="0" smtClean="0">
                          <a:effectLst/>
                        </a:rPr>
                        <a:t>Екатерина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11В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Призер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314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Медведев </a:t>
                      </a:r>
                      <a:r>
                        <a:rPr lang="ru-RU" sz="2000" b="1" dirty="0" smtClean="0">
                          <a:effectLst/>
                        </a:rPr>
                        <a:t>Федор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11В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Призер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314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Сосновских </a:t>
                      </a:r>
                      <a:r>
                        <a:rPr lang="ru-RU" sz="2000" b="1" dirty="0" smtClean="0">
                          <a:effectLst/>
                        </a:rPr>
                        <a:t>Алина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11В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Призер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314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Калинин </a:t>
                      </a:r>
                      <a:r>
                        <a:rPr lang="ru-RU" sz="2000" b="1" dirty="0" smtClean="0">
                          <a:effectLst/>
                        </a:rPr>
                        <a:t>Александр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11В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Призер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314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Добровольский </a:t>
                      </a:r>
                      <a:r>
                        <a:rPr lang="ru-RU" sz="2000" b="1" dirty="0" smtClean="0">
                          <a:effectLst/>
                        </a:rPr>
                        <a:t>Александр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11В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Призер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039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Региональные предметные олимпиады (НТГСПА)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205218"/>
              </p:ext>
            </p:extLst>
          </p:nvPr>
        </p:nvGraphicFramePr>
        <p:xfrm>
          <a:off x="539552" y="1596336"/>
          <a:ext cx="8280919" cy="46268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8413"/>
                <a:gridCol w="2944155"/>
                <a:gridCol w="1440160"/>
                <a:gridCol w="1728191"/>
              </a:tblGrid>
              <a:tr h="381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Предмет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ФИО участника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Класс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Результат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163589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</a:rPr>
                        <a:t>Информатика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Дмитриева </a:t>
                      </a:r>
                      <a:r>
                        <a:rPr lang="ru-RU" sz="2400" b="1" dirty="0" smtClean="0">
                          <a:effectLst/>
                        </a:rPr>
                        <a:t>Арина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11Б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 место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1635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effectLst/>
                        </a:rPr>
                        <a:t>Дитковская</a:t>
                      </a:r>
                      <a:r>
                        <a:rPr lang="ru-RU" sz="2400" b="1" dirty="0">
                          <a:effectLst/>
                        </a:rPr>
                        <a:t> </a:t>
                      </a:r>
                      <a:r>
                        <a:rPr lang="ru-RU" sz="2400" b="1" dirty="0" smtClean="0">
                          <a:effectLst/>
                        </a:rPr>
                        <a:t>Анна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11Б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 место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1635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Пестов </a:t>
                      </a:r>
                      <a:r>
                        <a:rPr lang="ru-RU" sz="2400" b="1" dirty="0" smtClean="0">
                          <a:effectLst/>
                        </a:rPr>
                        <a:t>Максим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10Б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Призер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1635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Попова </a:t>
                      </a:r>
                      <a:r>
                        <a:rPr lang="ru-RU" sz="2400" b="1" dirty="0" smtClean="0">
                          <a:effectLst/>
                        </a:rPr>
                        <a:t>Мария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11Б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3 место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1635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Райская </a:t>
                      </a:r>
                      <a:r>
                        <a:rPr lang="ru-RU" sz="2400" b="1" dirty="0" smtClean="0">
                          <a:effectLst/>
                        </a:rPr>
                        <a:t>Алиса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11А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3 место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16358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</a:rPr>
                        <a:t>Биология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effectLst/>
                        </a:rPr>
                        <a:t>Дырнова</a:t>
                      </a:r>
                      <a:r>
                        <a:rPr lang="ru-RU" sz="2400" b="1" dirty="0">
                          <a:effectLst/>
                        </a:rPr>
                        <a:t> </a:t>
                      </a:r>
                      <a:r>
                        <a:rPr lang="ru-RU" sz="2400" b="1" dirty="0" smtClean="0">
                          <a:effectLst/>
                        </a:rPr>
                        <a:t>Элина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11А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 место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1635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Куршина </a:t>
                      </a:r>
                      <a:r>
                        <a:rPr lang="ru-RU" sz="2400" b="1" dirty="0" smtClean="0">
                          <a:effectLst/>
                        </a:rPr>
                        <a:t>Наталья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11А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3 место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163589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</a:rPr>
                        <a:t>Химия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effectLst/>
                        </a:rPr>
                        <a:t>Чалков</a:t>
                      </a:r>
                      <a:r>
                        <a:rPr lang="ru-RU" sz="2400" b="1" dirty="0">
                          <a:effectLst/>
                        </a:rPr>
                        <a:t> </a:t>
                      </a:r>
                      <a:r>
                        <a:rPr lang="ru-RU" sz="2400" b="1" dirty="0" smtClean="0">
                          <a:effectLst/>
                        </a:rPr>
                        <a:t>Никита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10А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3 место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1635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Куршина </a:t>
                      </a:r>
                      <a:r>
                        <a:rPr lang="ru-RU" sz="2400" b="1" dirty="0" smtClean="0">
                          <a:effectLst/>
                        </a:rPr>
                        <a:t>Наталья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11А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 место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  <a:tr h="1635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Сторожева </a:t>
                      </a:r>
                      <a:r>
                        <a:rPr lang="ru-RU" sz="2400" b="1" dirty="0" smtClean="0">
                          <a:effectLst/>
                        </a:rPr>
                        <a:t>Кристина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11А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 место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4" marR="5334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067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Муниципальный этап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785926"/>
          <a:ext cx="7787208" cy="4329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3604"/>
                <a:gridCol w="3893604"/>
              </a:tblGrid>
              <a:tr h="1006044">
                <a:tc>
                  <a:txBody>
                    <a:bodyPr/>
                    <a:lstStyle/>
                    <a:p>
                      <a:pPr algn="ctr"/>
                      <a:r>
                        <a:rPr lang="ru-RU" sz="40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7-11 классы</a:t>
                      </a:r>
                      <a:endParaRPr lang="ru-RU" sz="4000" b="1" u="sng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1-4 классы</a:t>
                      </a:r>
                      <a:endParaRPr lang="ru-RU" sz="4000" b="1" u="sng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661543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место</a:t>
                      </a:r>
                    </a:p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(49 школ)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место</a:t>
                      </a:r>
                    </a:p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(42 школы)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61543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 призеров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 призеров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Призеры муниципального этапа Всероссийской олимпиады школьников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271307"/>
              </p:ext>
            </p:extLst>
          </p:nvPr>
        </p:nvGraphicFramePr>
        <p:xfrm>
          <a:off x="928662" y="1600200"/>
          <a:ext cx="7358114" cy="47294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905409"/>
                <a:gridCol w="245270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Русский язык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Забелина Екатерина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10б класс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Пестов Максим 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10б класс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 pitchFamily="18" charset="0"/>
                          <a:cs typeface="Times New Roman" pitchFamily="18" charset="0"/>
                        </a:rPr>
                        <a:t>Ушкова</a:t>
                      </a: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 Елизавета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10б класс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Терехова Марина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8а класс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Задворняк Алиса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7б класс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Литература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 pitchFamily="18" charset="0"/>
                          <a:cs typeface="Times New Roman" pitchFamily="18" charset="0"/>
                        </a:rPr>
                        <a:t>Бешкарева</a:t>
                      </a: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 Анна 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9б класс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Терехова Марина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8а класс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Ларионова Марина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7в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R="2686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cs typeface="Times New Roman" pitchFamily="18" charset="0"/>
                        </a:rPr>
                        <a:t>Мусина Анна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10а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TM02455519[[fn=Зима]]</Template>
  <TotalTime>171</TotalTime>
  <Words>1832</Words>
  <Application>Microsoft Office PowerPoint</Application>
  <PresentationFormat>Экран (4:3)</PresentationFormat>
  <Paragraphs>732</Paragraphs>
  <Slides>47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48" baseType="lpstr">
      <vt:lpstr>Тема Office</vt:lpstr>
      <vt:lpstr>Достижения обучающихся  в учебной деятельности</vt:lpstr>
      <vt:lpstr>Стипендиат  главы города </vt:lpstr>
      <vt:lpstr>Олимпиады</vt:lpstr>
      <vt:lpstr>Международный олимпиады по информатике центра «Снейл» </vt:lpstr>
      <vt:lpstr>Всероссийские предметные олимпиады (УПГПУ г. Екатеринбург).  </vt:lpstr>
      <vt:lpstr>Региональные предметные олимпиады (НТГСПА)</vt:lpstr>
      <vt:lpstr>Региональные предметные олимпиады (НТГСПА) </vt:lpstr>
      <vt:lpstr>Муниципальный этап</vt:lpstr>
      <vt:lpstr>Призеры муниципального этапа Всероссийской олимпиады школьников</vt:lpstr>
      <vt:lpstr>Призеры муниципального этапа Всероссийской олимпиады школьников</vt:lpstr>
      <vt:lpstr>Призеры муниципального этапа Всероссийской олимпиады школьников</vt:lpstr>
      <vt:lpstr>Призеры муниципального этапа Всероссийской олимпиады школьников</vt:lpstr>
      <vt:lpstr>Призеры муниципального этапа Всероссийской олимпиады школьников</vt:lpstr>
      <vt:lpstr>Многогранники муниципального этапа Всероссийской олимпиады школьников</vt:lpstr>
      <vt:lpstr>Городская олимпиада по физике «Инженер 21 века»</vt:lpstr>
      <vt:lpstr>Городская олимпиада по русскому языку среди учащихся 1-4 классов</vt:lpstr>
      <vt:lpstr>Городская олимпиада по математике среди учащихся 1-4 классов</vt:lpstr>
      <vt:lpstr>Городская олимпиада по русскому языку среди учащихся 5-6 классов</vt:lpstr>
      <vt:lpstr> Городская олимпиада по английскому языку «Соболек-2016» </vt:lpstr>
      <vt:lpstr> Городская олимпиада по английскому языку «Соболек-2016» </vt:lpstr>
      <vt:lpstr>Интегрированная олимпиада по физике и информатике  «ФИЗИКОН»</vt:lpstr>
      <vt:lpstr>Научно-практические конференции</vt:lpstr>
      <vt:lpstr>Региональные конкурсы исследовательских работ </vt:lpstr>
      <vt:lpstr>Городская научно-практическая конференция</vt:lpstr>
      <vt:lpstr>Городская научно-практическая конференция</vt:lpstr>
      <vt:lpstr>Городская научно-практическая конференция</vt:lpstr>
      <vt:lpstr>Городская научно-практическая конференция</vt:lpstr>
      <vt:lpstr>Городской конкурс исследовательских работ по физике в рамках проекта  «Инженер 21 века»</vt:lpstr>
      <vt:lpstr>Конкурс проектно-исследовательских работ младших школьников</vt:lpstr>
      <vt:lpstr>Конкурсы</vt:lpstr>
      <vt:lpstr> Международный конкурс  Инфознайка 2016 </vt:lpstr>
      <vt:lpstr>Международная игра-конкурс  «Русский медвежонок-языкознание для всех» </vt:lpstr>
      <vt:lpstr> Международный математический конкурс «Кенгуру» </vt:lpstr>
      <vt:lpstr>Международный дистанционный конкурс «Олимпис 2015-2016» </vt:lpstr>
      <vt:lpstr> Международный дистанционный проект для учащихся начальной школы  «ЭМУ СПЕЦИАЛИСТ 2016» </vt:lpstr>
      <vt:lpstr>Всероссийский конкурс «КИТ 2015» </vt:lpstr>
      <vt:lpstr>Городской конкурс компьютерной графики и анимации </vt:lpstr>
      <vt:lpstr>Городской конкурс компьютерных технологий </vt:lpstr>
      <vt:lpstr>Городские конкурсы по английскому языку</vt:lpstr>
      <vt:lpstr>Достижения обучающихся  во внеучебной деятельности</vt:lpstr>
      <vt:lpstr>Направления внеучебной деятельности </vt:lpstr>
      <vt:lpstr>Гражданско-патриотическое</vt:lpstr>
      <vt:lpstr>Духовно-нравственное</vt:lpstr>
      <vt:lpstr>Эстетическое направление</vt:lpstr>
      <vt:lpstr>Эстетическое направление</vt:lpstr>
      <vt:lpstr>Физкультурно-оздоровительное направление</vt:lpstr>
      <vt:lpstr>Физкультурно-оздоровительное направление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Достижения обучающихся</dc:title>
  <dc:creator>Головчанская Наталья Александровна</dc:creator>
  <cp:lastModifiedBy>Пользователь Windows</cp:lastModifiedBy>
  <cp:revision>22</cp:revision>
  <dcterms:modified xsi:type="dcterms:W3CDTF">2018-06-07T07:37:33Z</dcterms:modified>
</cp:coreProperties>
</file>