
<file path=[Content_Types].xml><?xml version="1.0" encoding="utf-8"?>
<Types xmlns="http://schemas.openxmlformats.org/package/2006/content-types">
  <Default Extension="jpeg" ContentType="image/jpeg"/>
  <Default Extension="wdp" ContentType="image/vnd.ms-photo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3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slide" Target="slide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hdphoto1.wdp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hdphoto2.wdp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>
                <a:latin typeface="CyrillicOld" pitchFamily="2" charset="0"/>
              </a:rPr>
              <a:t>Что такое искусство?</a:t>
            </a:r>
            <a:endParaRPr lang="ru-RU" sz="6000" dirty="0">
              <a:latin typeface="CyrillicOld" pitchFamily="2" charset="0"/>
            </a:endParaRPr>
          </a:p>
        </p:txBody>
      </p:sp>
      <p:pic>
        <p:nvPicPr>
          <p:cNvPr id="4" name="Рисунок 3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888" y="1772816"/>
            <a:ext cx="6588224" cy="4661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860032" y="637203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yrillicOld" pitchFamily="2" charset="0"/>
              </a:rPr>
              <a:t>Режиссер Андрей Тарковский</a:t>
            </a:r>
            <a:endParaRPr lang="ru-RU" dirty="0">
              <a:latin typeface="CyrillicOld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Объект 8" descr="Изображение выглядит как человек, стена, мужчина, стоит&#10;&#10;Описание создано с очень высокой степенью достоверности"/>
          <p:cNvPicPr>
            <a:picLocks noGrp="1" noChangeAspect="1"/>
          </p:cNvPicPr>
          <p:nvPr>
            <p:ph idx="1"/>
          </p:nvPr>
        </p:nvPicPr>
        <p:blipFill rotWithShape="1">
          <a:blip r:embed="rId1"/>
          <a:srcRect l="7000" r="2" b="2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6" name="Rectangle 2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>
                <a:solidFill>
                  <a:schemeClr val="bg1"/>
                </a:solidFill>
              </a:rPr>
              <a:t>Современное искусство</a:t>
            </a:r>
            <a:endParaRPr lang="en-US" sz="31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Изображение выглядит как здание&#10;&#10;Описание создано с очень высокой степенью достоверности"/>
          <p:cNvPicPr>
            <a:picLocks noGrp="1" noChangeAspect="1"/>
          </p:cNvPicPr>
          <p:nvPr>
            <p:ph idx="1"/>
          </p:nvPr>
        </p:nvPicPr>
        <p:blipFill rotWithShape="1">
          <a:blip r:embed="rId1"/>
          <a:srcRect r="8333" b="-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2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>
                <a:solidFill>
                  <a:schemeClr val="bg1"/>
                </a:solidFill>
              </a:rPr>
              <a:t>Pussy Riot</a:t>
            </a:r>
            <a:endParaRPr lang="en-US" sz="31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 descr="Изображение выглядит как мужчина, внутренний, стена, человек&#10;&#10;Описание создано с очень высокой степенью достоверности"/>
          <p:cNvPicPr>
            <a:picLocks noGrp="1" noChangeAspect="1"/>
          </p:cNvPicPr>
          <p:nvPr>
            <p:ph idx="1"/>
          </p:nvPr>
        </p:nvPicPr>
        <p:blipFill rotWithShape="1">
          <a:blip r:embed="rId1"/>
          <a:srcRect l="11000" r="-1" b="-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>
                <a:solidFill>
                  <a:schemeClr val="bg1"/>
                </a:solidFill>
              </a:rPr>
              <a:t>Дмитрий Пригов</a:t>
            </a:r>
            <a:endParaRPr lang="en-US" sz="31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8" descr="Изображение выглядит как пол, внутренний, стена, потолок&#10;&#10;Описание создано с очень высокой степенью достоверности"/>
          <p:cNvPicPr>
            <a:picLocks noGrp="1" noChangeAspect="1"/>
          </p:cNvPicPr>
          <p:nvPr>
            <p:ph idx="1"/>
          </p:nvPr>
        </p:nvPicPr>
        <p:blipFill rotWithShape="1">
          <a:blip r:embed="rId1"/>
          <a:srcRect r="10999" b="-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>
                <a:solidFill>
                  <a:schemeClr val="bg1"/>
                </a:solidFill>
              </a:rPr>
              <a:t>Музей современного искусства</a:t>
            </a:r>
            <a:endParaRPr lang="en-US" sz="31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0000" lnSpcReduction="10000"/>
          </a:bodyPr>
          <a:p>
            <a:r>
              <a:rPr lang="ru-RU" altLang="en-US"/>
              <a:t>Домашнее задание</a:t>
            </a:r>
            <a:endParaRPr lang="ru-RU" altLang="en-US"/>
          </a:p>
          <a:p>
            <a:r>
              <a:rPr lang="ru-RU" altLang="en-US"/>
              <a:t>1.Выписать функции искусства</a:t>
            </a:r>
            <a:endParaRPr lang="ru-RU" altLang="en-US"/>
          </a:p>
          <a:p>
            <a:r>
              <a:rPr lang="ru-RU" altLang="en-US"/>
              <a:t>2.Дать характеристику любому направлению современного искусства по плану:</a:t>
            </a:r>
            <a:endParaRPr lang="ru-RU" altLang="en-US"/>
          </a:p>
          <a:p>
            <a:r>
              <a:rPr lang="ru-RU" altLang="en-US"/>
              <a:t>А) Жанр</a:t>
            </a:r>
            <a:endParaRPr lang="ru-RU" altLang="en-US"/>
          </a:p>
          <a:p>
            <a:r>
              <a:rPr lang="ru-RU" altLang="en-US"/>
              <a:t>Б) Особенности направления</a:t>
            </a:r>
            <a:endParaRPr lang="ru-RU" altLang="en-US"/>
          </a:p>
          <a:p>
            <a:r>
              <a:rPr lang="ru-RU" altLang="en-US"/>
              <a:t>В) Где и как зародилось</a:t>
            </a:r>
            <a:endParaRPr lang="ru-RU" altLang="en-US"/>
          </a:p>
          <a:p>
            <a:r>
              <a:rPr lang="ru-RU" altLang="en-US"/>
              <a:t>Г) Самые известные представители произведения</a:t>
            </a:r>
            <a:endParaRPr lang="ru-RU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Рисунок 1"/>
          <p:cNvPicPr>
            <a:picLocks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328035"/>
            <a:ext cx="8229600" cy="1069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537653"/>
            <a:ext cx="8178799" cy="378269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844358"/>
            <a:ext cx="8178799" cy="316928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CyrillicOld" pitchFamily="2" charset="0"/>
              </a:rPr>
              <a:t>Искусство - это</a:t>
            </a:r>
            <a:endParaRPr lang="ru-RU" dirty="0">
              <a:latin typeface="CyrillicOld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ru-RU" dirty="0">
                <a:solidFill>
                  <a:schemeClr val="tx2"/>
                </a:solidFill>
                <a:latin typeface="CyrillicOld" pitchFamily="2" charset="0"/>
              </a:rPr>
              <a:t>особая подсистема духовной сферы жизни общества, представляющая собой творческое воспроизведение действительности в художественных образах;</a:t>
            </a:r>
            <a:r>
              <a:rPr lang="ru-RU" dirty="0">
                <a:latin typeface="CyrillicOld" pitchFamily="2" charset="0"/>
              </a:rPr>
              <a:t> </a:t>
            </a:r>
            <a:endParaRPr lang="ru-RU" dirty="0">
              <a:latin typeface="CyrillicOld" pitchFamily="2" charset="0"/>
            </a:endParaRPr>
          </a:p>
          <a:p>
            <a:pPr algn="just"/>
            <a:r>
              <a:rPr lang="ru-RU" dirty="0">
                <a:latin typeface="CyrillicOld" pitchFamily="2" charset="0"/>
              </a:rPr>
              <a:t>специфическая форма практически-духовного освоения мира; </a:t>
            </a:r>
            <a:endParaRPr lang="ru-RU" dirty="0">
              <a:latin typeface="CyrillicOld" pitchFamily="2" charset="0"/>
            </a:endParaRPr>
          </a:p>
          <a:p>
            <a:pPr algn="just"/>
            <a:r>
              <a:rPr lang="ru-RU" dirty="0">
                <a:latin typeface="CyrillicOld" pitchFamily="2" charset="0"/>
              </a:rPr>
              <a:t>высший уровень мастерства, умения, независимо от того, в какой сфере жизни общества они проявляются (искусство печника, врача, пекаря и др.).</a:t>
            </a:r>
            <a:endParaRPr lang="ru-RU" dirty="0">
              <a:latin typeface="CyrillicOld" pitchFamily="2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8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491490" y="2316480"/>
            <a:ext cx="370332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"/>
          <a:srcRect l="3316" r="3699"/>
          <a:stretch>
            <a:fillRect/>
          </a:stretch>
        </p:blipFill>
        <p:spPr>
          <a:xfrm>
            <a:off x="4419670" y="13"/>
            <a:ext cx="4734863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490" y="623686"/>
            <a:ext cx="3840085" cy="1692794"/>
          </a:xfrm>
        </p:spPr>
        <p:txBody>
          <a:bodyPr>
            <a:normAutofit/>
          </a:bodyPr>
          <a:lstStyle/>
          <a:p>
            <a:r>
              <a:rPr lang="ru-RU" sz="3700" dirty="0">
                <a:latin typeface="CyrillicOld" pitchFamily="2" charset="0"/>
              </a:rPr>
              <a:t>Художественный образ</a:t>
            </a:r>
            <a:endParaRPr lang="ru-RU" sz="3700" dirty="0">
              <a:latin typeface="CyrillicOld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1490" y="2575034"/>
            <a:ext cx="3840085" cy="3462228"/>
          </a:xfrm>
        </p:spPr>
        <p:txBody>
          <a:bodyPr>
            <a:normAutofit lnSpcReduction="10000"/>
          </a:bodyPr>
          <a:lstStyle/>
          <a:p>
            <a:r>
              <a:rPr lang="ru-RU" sz="2400" dirty="0">
                <a:latin typeface="CyrillicOld" pitchFamily="2" charset="0"/>
              </a:rPr>
              <a:t>Отражает видение творцом какого-либо объекта или явления действительности, отношение творца к этому явлению. В художественное образе объединяются позиция автора-творца и восприятие зрителя.</a:t>
            </a:r>
            <a:endParaRPr lang="ru-RU" sz="2400" dirty="0">
              <a:latin typeface="CyrillicOld" pitchFamily="2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948" y="404664"/>
            <a:ext cx="8229600" cy="1143000"/>
          </a:xfrm>
        </p:spPr>
        <p:txBody>
          <a:bodyPr/>
          <a:lstStyle/>
          <a:p>
            <a:r>
              <a:rPr lang="ru-RU" dirty="0">
                <a:latin typeface="CyrillicOld" pitchFamily="2" charset="0"/>
              </a:rPr>
              <a:t>Функции искусства</a:t>
            </a:r>
            <a:endParaRPr lang="ru-RU" dirty="0">
              <a:latin typeface="CyrillicOld" pitchFamily="2" charset="0"/>
            </a:endParaRPr>
          </a:p>
        </p:txBody>
      </p:sp>
      <p:pic>
        <p:nvPicPr>
          <p:cNvPr id="5" name="Объект 4" descr="Изображение выглядит как снимок экрана, текст&#10;&#10;Описание создано с высокой степенью достоверности"/>
          <p:cNvPicPr>
            <a:picLocks noGrp="1" noChangeAspect="1"/>
          </p:cNvPicPr>
          <p:nvPr>
            <p:ph idx="1"/>
          </p:nvPr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" r="380"/>
          <a:stretch>
            <a:fillRect/>
          </a:stretch>
        </p:blipFill>
        <p:spPr>
          <a:xfrm>
            <a:off x="35496" y="1988840"/>
            <a:ext cx="9108504" cy="3061565"/>
          </a:xfrm>
        </p:spPr>
      </p:pic>
      <p:sp>
        <p:nvSpPr>
          <p:cNvPr id="6" name="TextBox 5"/>
          <p:cNvSpPr txBox="1"/>
          <p:nvPr/>
        </p:nvSpPr>
        <p:spPr>
          <a:xfrm>
            <a:off x="0" y="5373216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yrillicOld" pitchFamily="2" charset="0"/>
              </a:rPr>
              <a:t>Работа с учебником. </a:t>
            </a:r>
            <a:endParaRPr lang="ru-RU" dirty="0">
              <a:latin typeface="CyrillicOld" pitchFamily="2" charset="0"/>
            </a:endParaRPr>
          </a:p>
          <a:p>
            <a:pPr algn="ctr"/>
            <a:r>
              <a:rPr lang="ru-RU" dirty="0">
                <a:latin typeface="CyrillicOld" pitchFamily="2" charset="0"/>
              </a:rPr>
              <a:t>Воспользовавшись учебником (стр. 154-155), </a:t>
            </a:r>
            <a:endParaRPr lang="ru-RU" dirty="0">
              <a:latin typeface="CyrillicOld" pitchFamily="2" charset="0"/>
            </a:endParaRPr>
          </a:p>
          <a:p>
            <a:pPr algn="ctr"/>
            <a:r>
              <a:rPr lang="ru-RU" dirty="0">
                <a:latin typeface="CyrillicOld" pitchFamily="2" charset="0"/>
              </a:rPr>
              <a:t>дайте краткую характеристику каждой функции.</a:t>
            </a:r>
            <a:endParaRPr lang="ru-RU" dirty="0">
              <a:latin typeface="CyrillicOl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CyrillicOld" pitchFamily="2" charset="0"/>
              </a:rPr>
              <a:t>Виды искусства</a:t>
            </a:r>
            <a:endParaRPr lang="ru-RU" dirty="0">
              <a:latin typeface="CyrillicOld" pitchFamily="2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89" y="1340768"/>
            <a:ext cx="6856021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143989" y="5951021"/>
            <a:ext cx="6856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yrillicOld" pitchFamily="2" charset="0"/>
              </a:rPr>
              <a:t>Какой вид искусства наиболее близок вам? </a:t>
            </a:r>
            <a:endParaRPr lang="ru-RU" dirty="0">
              <a:latin typeface="CyrillicOld" pitchFamily="2" charset="0"/>
            </a:endParaRPr>
          </a:p>
          <a:p>
            <a:pPr algn="ctr"/>
            <a:r>
              <a:rPr lang="ru-RU" dirty="0">
                <a:latin typeface="CyrillicOld" pitchFamily="2" charset="0"/>
              </a:rPr>
              <a:t>Аргументируйте свой выбор.</a:t>
            </a:r>
            <a:endParaRPr lang="ru-RU" dirty="0">
              <a:latin typeface="CyrillicOld" pitchFamily="2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CyrillicOld" pitchFamily="2" charset="0"/>
              </a:rPr>
              <a:t>Классификация искусства</a:t>
            </a:r>
            <a:endParaRPr lang="ru-RU" dirty="0">
              <a:latin typeface="CyrillicOld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algn="ctr">
              <a:buFont typeface="+mj-lt"/>
              <a:buAutoNum type="arabicPeriod"/>
            </a:pPr>
            <a:r>
              <a:rPr lang="ru-RU" dirty="0">
                <a:latin typeface="CyrillicOld" pitchFamily="2" charset="0"/>
              </a:rPr>
              <a:t>Массовое искусство</a:t>
            </a:r>
            <a:r>
              <a:rPr lang="en-US" dirty="0">
                <a:latin typeface="CyrillicOld" pitchFamily="2" charset="0"/>
              </a:rPr>
              <a:t> (</a:t>
            </a:r>
            <a:r>
              <a:rPr lang="ru-RU" dirty="0">
                <a:latin typeface="CyrillicOld" pitchFamily="2" charset="0"/>
              </a:rPr>
              <a:t>искусство </a:t>
            </a:r>
            <a:r>
              <a:rPr lang="ru-RU" dirty="0" err="1">
                <a:latin typeface="CyrillicOld" pitchFamily="2" charset="0"/>
              </a:rPr>
              <a:t>антиусталости</a:t>
            </a:r>
            <a:r>
              <a:rPr lang="en-US" dirty="0">
                <a:latin typeface="CyrillicOld" pitchFamily="2" charset="0"/>
              </a:rPr>
              <a:t>)</a:t>
            </a:r>
            <a:endParaRPr lang="ru-RU" dirty="0">
              <a:latin typeface="CyrillicOld" pitchFamily="2" charset="0"/>
            </a:endParaRPr>
          </a:p>
          <a:p>
            <a:pPr marL="514350" indent="-514350" algn="ctr">
              <a:buFont typeface="+mj-lt"/>
              <a:buAutoNum type="arabicPeriod"/>
            </a:pPr>
            <a:r>
              <a:rPr lang="ru-RU" dirty="0">
                <a:latin typeface="CyrillicOld" pitchFamily="2" charset="0"/>
              </a:rPr>
              <a:t>Народное искусство</a:t>
            </a:r>
            <a:endParaRPr lang="ru-RU" dirty="0">
              <a:latin typeface="CyrillicOld" pitchFamily="2" charset="0"/>
            </a:endParaRPr>
          </a:p>
          <a:p>
            <a:pPr marL="514350" indent="-514350" algn="ctr">
              <a:buFont typeface="+mj-lt"/>
              <a:buAutoNum type="arabicPeriod"/>
            </a:pPr>
            <a:r>
              <a:rPr lang="ru-RU" dirty="0">
                <a:latin typeface="CyrillicOld" pitchFamily="2" charset="0"/>
              </a:rPr>
              <a:t>Элитарное искусство (привилегированное искусство)</a:t>
            </a:r>
            <a:endParaRPr lang="ru-RU" dirty="0">
              <a:latin typeface="CyrillicOld" pitchFamily="2" charset="0"/>
            </a:endParaRPr>
          </a:p>
          <a:p>
            <a:pPr marL="0" indent="0" algn="ctr">
              <a:buNone/>
            </a:pPr>
            <a:endParaRPr lang="ru-RU" dirty="0">
              <a:latin typeface="CyrillicOld" pitchFamily="2" charset="0"/>
            </a:endParaRPr>
          </a:p>
          <a:p>
            <a:pPr marL="0" indent="0" algn="ctr">
              <a:buNone/>
            </a:pPr>
            <a:r>
              <a:rPr lang="ru-RU" dirty="0">
                <a:latin typeface="CyrillicOld" pitchFamily="2" charset="0"/>
              </a:rPr>
              <a:t>Какое искусство пользуется большим спросом? Аргументируйте свой ответ</a:t>
            </a:r>
            <a:endParaRPr lang="ru-RU" dirty="0">
              <a:latin typeface="CyrillicOld" pitchFamily="2" charset="0"/>
            </a:endParaRPr>
          </a:p>
          <a:p>
            <a:pPr marL="0" indent="0" algn="just">
              <a:buNone/>
            </a:pPr>
            <a:endParaRPr lang="ru-RU" dirty="0">
              <a:latin typeface="CyrillicOld" pitchFamily="2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CyrillicOld" pitchFamily="2" charset="0"/>
              </a:rPr>
              <a:t>Система жанров</a:t>
            </a:r>
            <a:endParaRPr lang="ru-RU" dirty="0">
              <a:latin typeface="CyrillicOld" pitchFamily="2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solidFill>
            <a:schemeClr val="bg1">
              <a:lumMod val="75000"/>
            </a:schemeClr>
          </a:solidFill>
        </p:spPr>
        <p:txBody>
          <a:bodyPr/>
          <a:lstStyle/>
          <a:p>
            <a:pPr algn="ctr"/>
            <a:r>
              <a:rPr lang="ru-RU" dirty="0">
                <a:latin typeface="CyrillicOld" pitchFamily="2" charset="0"/>
              </a:rPr>
              <a:t>Картины</a:t>
            </a:r>
            <a:endParaRPr lang="ru-RU" dirty="0">
              <a:latin typeface="CyrillicOld" pitchFamily="2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algn="ctr"/>
            <a:endParaRPr lang="ru-RU" dirty="0">
              <a:latin typeface="CyrillicOld" pitchFamily="2" charset="0"/>
            </a:endParaRPr>
          </a:p>
          <a:p>
            <a:pPr algn="ctr"/>
            <a:endParaRPr lang="ru-RU" dirty="0">
              <a:latin typeface="CyrillicOld" pitchFamily="2" charset="0"/>
            </a:endParaRPr>
          </a:p>
          <a:p>
            <a:pPr algn="ctr"/>
            <a:r>
              <a:rPr lang="ru-RU" dirty="0">
                <a:latin typeface="CyrillicOld" pitchFamily="2" charset="0"/>
              </a:rPr>
              <a:t>Портрет </a:t>
            </a:r>
            <a:endParaRPr lang="ru-RU" dirty="0">
              <a:latin typeface="CyrillicOld" pitchFamily="2" charset="0"/>
            </a:endParaRPr>
          </a:p>
          <a:p>
            <a:pPr algn="ctr"/>
            <a:r>
              <a:rPr lang="ru-RU" dirty="0">
                <a:latin typeface="CyrillicOld" pitchFamily="2" charset="0"/>
              </a:rPr>
              <a:t>Натюрморт</a:t>
            </a:r>
            <a:endParaRPr lang="ru-RU" dirty="0">
              <a:latin typeface="CyrillicOld" pitchFamily="2" charset="0"/>
            </a:endParaRPr>
          </a:p>
          <a:p>
            <a:pPr algn="ctr"/>
            <a:r>
              <a:rPr lang="ru-RU" dirty="0">
                <a:latin typeface="CyrillicOld" pitchFamily="2" charset="0"/>
              </a:rPr>
              <a:t>Пейзаж</a:t>
            </a:r>
            <a:endParaRPr lang="ru-RU" dirty="0">
              <a:latin typeface="CyrillicOld" pitchFamily="2" charset="0"/>
            </a:endParaRPr>
          </a:p>
          <a:p>
            <a:pPr algn="ctr"/>
            <a:r>
              <a:rPr lang="ru-RU" dirty="0">
                <a:latin typeface="CyrillicOld" pitchFamily="2" charset="0"/>
              </a:rPr>
              <a:t>Батальная картина</a:t>
            </a:r>
            <a:endParaRPr lang="ru-RU" dirty="0">
              <a:latin typeface="CyrillicOld" pitchFamily="2" charset="0"/>
            </a:endParaRPr>
          </a:p>
          <a:p>
            <a:pPr algn="ctr"/>
            <a:r>
              <a:rPr lang="ru-RU" dirty="0">
                <a:latin typeface="CyrillicOld" pitchFamily="2" charset="0"/>
              </a:rPr>
              <a:t>Историческая картина</a:t>
            </a:r>
            <a:endParaRPr lang="ru-RU" dirty="0">
              <a:latin typeface="CyrillicOld" pitchFamily="2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solidFill>
            <a:schemeClr val="bg1">
              <a:lumMod val="75000"/>
            </a:schemeClr>
          </a:solidFill>
        </p:spPr>
        <p:txBody>
          <a:bodyPr/>
          <a:lstStyle/>
          <a:p>
            <a:pPr algn="ctr"/>
            <a:r>
              <a:rPr lang="ru-RU" dirty="0">
                <a:latin typeface="CyrillicOld" pitchFamily="2" charset="0"/>
              </a:rPr>
              <a:t>Кинематограф</a:t>
            </a:r>
            <a:endParaRPr lang="ru-RU" dirty="0">
              <a:latin typeface="CyrillicOld" pitchFamily="2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ru-RU" dirty="0">
              <a:latin typeface="CyrillicOld" pitchFamily="2" charset="0"/>
            </a:endParaRPr>
          </a:p>
          <a:p>
            <a:endParaRPr lang="ru-RU" dirty="0">
              <a:latin typeface="CyrillicOld" pitchFamily="2" charset="0"/>
            </a:endParaRPr>
          </a:p>
          <a:p>
            <a:pPr algn="ctr"/>
            <a:r>
              <a:rPr lang="ru-RU" dirty="0">
                <a:latin typeface="CyrillicOld" pitchFamily="2" charset="0"/>
              </a:rPr>
              <a:t>Документальное кино</a:t>
            </a:r>
            <a:endParaRPr lang="ru-RU" dirty="0">
              <a:latin typeface="CyrillicOld" pitchFamily="2" charset="0"/>
            </a:endParaRPr>
          </a:p>
          <a:p>
            <a:pPr algn="ctr"/>
            <a:r>
              <a:rPr lang="ru-RU" dirty="0">
                <a:latin typeface="CyrillicOld" pitchFamily="2" charset="0"/>
              </a:rPr>
              <a:t>Игровое кино</a:t>
            </a:r>
            <a:endParaRPr lang="ru-RU" dirty="0">
              <a:latin typeface="CyrillicOld" pitchFamily="2" charset="0"/>
            </a:endParaRPr>
          </a:p>
          <a:p>
            <a:pPr algn="ctr"/>
            <a:r>
              <a:rPr lang="ru-RU" dirty="0">
                <a:latin typeface="CyrillicOld" pitchFamily="2" charset="0"/>
              </a:rPr>
              <a:t>Мультипликационное кино</a:t>
            </a:r>
            <a:endParaRPr lang="ru-RU" dirty="0">
              <a:latin typeface="CyrillicOld" pitchFamily="2" charset="0"/>
            </a:endParaRPr>
          </a:p>
          <a:p>
            <a:pPr algn="ctr"/>
            <a:r>
              <a:rPr lang="ru-RU" dirty="0">
                <a:latin typeface="CyrillicOld" pitchFamily="2" charset="0"/>
              </a:rPr>
              <a:t>Драма</a:t>
            </a:r>
            <a:endParaRPr lang="ru-RU" dirty="0">
              <a:latin typeface="CyrillicOld" pitchFamily="2" charset="0"/>
            </a:endParaRPr>
          </a:p>
          <a:p>
            <a:pPr algn="ctr"/>
            <a:r>
              <a:rPr lang="ru-RU" dirty="0">
                <a:latin typeface="CyrillicOld" pitchFamily="2" charset="0"/>
              </a:rPr>
              <a:t>Триллер</a:t>
            </a:r>
            <a:endParaRPr lang="ru-RU" dirty="0">
              <a:latin typeface="CyrillicOld" pitchFamily="2" charset="0"/>
            </a:endParaRPr>
          </a:p>
          <a:p>
            <a:pPr algn="ctr"/>
            <a:r>
              <a:rPr lang="ru-RU" dirty="0">
                <a:latin typeface="CyrillicOld" pitchFamily="2" charset="0"/>
              </a:rPr>
              <a:t>Боевик</a:t>
            </a:r>
            <a:endParaRPr lang="ru-RU" dirty="0">
              <a:latin typeface="CyrillicOld" pitchFamily="2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1474</Words>
  <Application>WPS Presentation</Application>
  <PresentationFormat>Экран (4:3)</PresentationFormat>
  <Paragraphs>71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5" baseType="lpstr">
      <vt:lpstr>Arial</vt:lpstr>
      <vt:lpstr>SimSun</vt:lpstr>
      <vt:lpstr>Wingdings</vt:lpstr>
      <vt:lpstr>CyrillicOld</vt:lpstr>
      <vt:lpstr>Segoe Print</vt:lpstr>
      <vt:lpstr>Microsoft YaHei</vt:lpstr>
      <vt:lpstr/>
      <vt:lpstr>Arial Unicode MS</vt:lpstr>
      <vt:lpstr>Calibri</vt:lpstr>
      <vt:lpstr>Тема Office</vt:lpstr>
      <vt:lpstr>Что такое искусство?</vt:lpstr>
      <vt:lpstr>PowerPoint 演示文稿</vt:lpstr>
      <vt:lpstr>PowerPoint 演示文稿</vt:lpstr>
      <vt:lpstr>Искусство - это</vt:lpstr>
      <vt:lpstr>Художественный образ</vt:lpstr>
      <vt:lpstr>Функции искусства</vt:lpstr>
      <vt:lpstr>Виды искусства</vt:lpstr>
      <vt:lpstr>Классификация искусства</vt:lpstr>
      <vt:lpstr>Система жанров</vt:lpstr>
      <vt:lpstr>Современное искусство</vt:lpstr>
      <vt:lpstr>Pussy Riot</vt:lpstr>
      <vt:lpstr>Дмитрий Пригов</vt:lpstr>
      <vt:lpstr>Музей современного искусства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ИСКУССТВО</dc:title>
  <dc:creator>User</dc:creator>
  <cp:lastModifiedBy>медведь</cp:lastModifiedBy>
  <cp:revision>10</cp:revision>
  <dcterms:created xsi:type="dcterms:W3CDTF">2017-12-20T16:33:00Z</dcterms:created>
  <dcterms:modified xsi:type="dcterms:W3CDTF">2019-11-24T10:12:32Z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1049-10.2.0.7646</vt:lpwstr>
  </property>
</Properties>
</file>