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4" r:id="rId4"/>
    <p:sldId id="271" r:id="rId5"/>
    <p:sldId id="257" r:id="rId6"/>
    <p:sldId id="267" r:id="rId7"/>
    <p:sldId id="285" r:id="rId8"/>
    <p:sldId id="262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BD48F-3D29-4D9A-A346-AF433596D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Признак перпендикулярности 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прямой и плоскости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Freeform 5"/>
          <p:cNvSpPr>
            <a:spLocks/>
          </p:cNvSpPr>
          <p:nvPr/>
        </p:nvSpPr>
        <p:spPr bwMode="auto">
          <a:xfrm>
            <a:off x="1295400" y="4038600"/>
            <a:ext cx="5410200" cy="2209800"/>
          </a:xfrm>
          <a:custGeom>
            <a:avLst/>
            <a:gdLst>
              <a:gd name="T0" fmla="*/ 1973393 w 2928"/>
              <a:gd name="T1" fmla="*/ 22549 h 1176"/>
              <a:gd name="T2" fmla="*/ 1951220 w 2928"/>
              <a:gd name="T3" fmla="*/ 0 h 1176"/>
              <a:gd name="T4" fmla="*/ 5410200 w 2928"/>
              <a:gd name="T5" fmla="*/ 22549 h 1176"/>
              <a:gd name="T6" fmla="*/ 3769401 w 2928"/>
              <a:gd name="T7" fmla="*/ 2209800 h 1176"/>
              <a:gd name="T8" fmla="*/ 0 w 2928"/>
              <a:gd name="T9" fmla="*/ 2187251 h 1176"/>
              <a:gd name="T10" fmla="*/ 1973393 w 2928"/>
              <a:gd name="T11" fmla="*/ 22549 h 11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28"/>
              <a:gd name="T19" fmla="*/ 0 h 1176"/>
              <a:gd name="T20" fmla="*/ 2928 w 2928"/>
              <a:gd name="T21" fmla="*/ 1176 h 11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28" h="1176">
                <a:moveTo>
                  <a:pt x="1068" y="12"/>
                </a:moveTo>
                <a:lnTo>
                  <a:pt x="1056" y="0"/>
                </a:lnTo>
                <a:lnTo>
                  <a:pt x="2928" y="12"/>
                </a:lnTo>
                <a:lnTo>
                  <a:pt x="2040" y="1176"/>
                </a:lnTo>
                <a:lnTo>
                  <a:pt x="0" y="1164"/>
                </a:lnTo>
                <a:lnTo>
                  <a:pt x="1068" y="12"/>
                </a:lnTo>
                <a:close/>
              </a:path>
            </a:pathLst>
          </a:custGeom>
          <a:solidFill>
            <a:srgbClr val="FFFF00">
              <a:alpha val="58823"/>
            </a:srgbClr>
          </a:solidFill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Определение:</a:t>
            </a:r>
          </a:p>
        </p:txBody>
      </p:sp>
      <p:graphicFrame>
        <p:nvGraphicFramePr>
          <p:cNvPr id="32786" name="Object 18"/>
          <p:cNvGraphicFramePr>
            <a:graphicFrameLocks noChangeAspect="1"/>
          </p:cNvGraphicFramePr>
          <p:nvPr>
            <p:ph sz="half" idx="2"/>
          </p:nvPr>
        </p:nvGraphicFramePr>
        <p:xfrm>
          <a:off x="1828800" y="5638800"/>
          <a:ext cx="419100" cy="558800"/>
        </p:xfrm>
        <a:graphic>
          <a:graphicData uri="http://schemas.openxmlformats.org/presentationml/2006/ole">
            <p:oleObj spid="_x0000_s1026" name="Формула" r:id="rId3" imgW="152280" imgH="203040" progId="Equation.3">
              <p:embed/>
            </p:oleObj>
          </a:graphicData>
        </a:graphic>
      </p:graphicFrame>
      <p:sp>
        <p:nvSpPr>
          <p:cNvPr id="32774" name="Line 6"/>
          <p:cNvSpPr>
            <a:spLocks noChangeShapeType="1"/>
          </p:cNvSpPr>
          <p:nvPr/>
        </p:nvSpPr>
        <p:spPr bwMode="auto">
          <a:xfrm flipV="1">
            <a:off x="2971800" y="4648200"/>
            <a:ext cx="2400300" cy="1066800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4191000" y="3581400"/>
            <a:ext cx="0" cy="16002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267200" y="34290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 flipV="1">
            <a:off x="3657600" y="4648200"/>
            <a:ext cx="1066800" cy="990600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3124200" y="5181600"/>
            <a:ext cx="2362200" cy="0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 flipH="1">
            <a:off x="5181600" y="4419600"/>
            <a:ext cx="1066800" cy="1447800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 flipV="1">
            <a:off x="2895600" y="5715000"/>
            <a:ext cx="1524000" cy="304800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flipV="1">
            <a:off x="2743200" y="4267200"/>
            <a:ext cx="685800" cy="838200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685800" y="1828800"/>
            <a:ext cx="8458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Прямая называется перпендикулярной к плоскости, если она перпендикулярна </a:t>
            </a:r>
            <a:r>
              <a:rPr lang="ru-RU" sz="28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800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любой прямой, лежащей в этой плоскости.</a:t>
            </a:r>
          </a:p>
        </p:txBody>
      </p:sp>
      <p:graphicFrame>
        <p:nvGraphicFramePr>
          <p:cNvPr id="32804" name="Object 36"/>
          <p:cNvGraphicFramePr>
            <a:graphicFrameLocks noChangeAspect="1"/>
          </p:cNvGraphicFramePr>
          <p:nvPr>
            <p:ph sz="half" idx="1"/>
          </p:nvPr>
        </p:nvGraphicFramePr>
        <p:xfrm>
          <a:off x="6858000" y="4419600"/>
          <a:ext cx="1800225" cy="900113"/>
        </p:xfrm>
        <a:graphic>
          <a:graphicData uri="http://schemas.openxmlformats.org/presentationml/2006/ole">
            <p:oleObj spid="_x0000_s1027" name="Формула" r:id="rId4" imgW="406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775" grpId="0" animBg="1"/>
      <p:bldP spid="32779" grpId="0"/>
      <p:bldP spid="32781" grpId="0" animBg="1"/>
      <p:bldP spid="32782" grpId="0" animBg="1"/>
      <p:bldP spid="32800" grpId="0" animBg="1"/>
      <p:bldP spid="32801" grpId="0" animBg="1"/>
      <p:bldP spid="328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Признак перпендикулярности прямой и плоскости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1472" y="1714488"/>
            <a:ext cx="8072494" cy="158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Если  прямая  перпендикулярна  к  двум  пересекающимся  прямым,  лежащим  в  плоскости,  то  она  перпендикулярна  к  этой  плоскости.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42910" y="3357562"/>
            <a:ext cx="8072494" cy="158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Прочитать доказательство признака в учебнике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Атанасяна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(стр. 36-37) 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71472" y="4500570"/>
            <a:ext cx="8072494" cy="158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Повторить доказательство по следующим слайдам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Признак  перпендикулярности  прямой  и  плоскости.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4818067" cy="158432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400" b="1" i="1" dirty="0">
                <a:latin typeface="Georgia" pitchFamily="18" charset="0"/>
              </a:rPr>
              <a:t>Если  прямая  перпендикулярна  к  двум  пересекающимся  прямым,  лежащим  в  плоскости,  то  она  перпендикулярна  к  этой  плоскости.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539750" y="4005263"/>
            <a:ext cx="8137525" cy="1920875"/>
          </a:xfrm>
          <a:custGeom>
            <a:avLst/>
            <a:gdLst/>
            <a:ahLst/>
            <a:cxnLst>
              <a:cxn ang="0">
                <a:pos x="874" y="0"/>
              </a:cxn>
              <a:cxn ang="0">
                <a:pos x="5126" y="10"/>
              </a:cxn>
              <a:cxn ang="0">
                <a:pos x="4330" y="1210"/>
              </a:cxn>
              <a:cxn ang="0">
                <a:pos x="0" y="1181"/>
              </a:cxn>
              <a:cxn ang="0">
                <a:pos x="854" y="10"/>
              </a:cxn>
            </a:cxnLst>
            <a:rect l="0" t="0" r="r" b="b"/>
            <a:pathLst>
              <a:path w="5126" h="1210">
                <a:moveTo>
                  <a:pt x="874" y="0"/>
                </a:moveTo>
                <a:lnTo>
                  <a:pt x="5126" y="10"/>
                </a:lnTo>
                <a:lnTo>
                  <a:pt x="4330" y="1210"/>
                </a:lnTo>
                <a:lnTo>
                  <a:pt x="0" y="1181"/>
                </a:lnTo>
                <a:lnTo>
                  <a:pt x="854" y="10"/>
                </a:ln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3375025" y="2895600"/>
            <a:ext cx="1588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</a:cxnLst>
            <a:rect l="0" t="0" r="r" b="b"/>
            <a:pathLst>
              <a:path w="1" h="1200">
                <a:moveTo>
                  <a:pt x="0" y="0"/>
                </a:moveTo>
                <a:lnTo>
                  <a:pt x="0" y="1200"/>
                </a:lnTo>
              </a:path>
            </a:pathLst>
          </a:custGeom>
          <a:noFill/>
          <a:ln w="57150">
            <a:solidFill>
              <a:srgbClr val="C00000"/>
            </a:solidFill>
            <a:round/>
            <a:headEnd type="none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3359150" y="5973763"/>
            <a:ext cx="1588" cy="884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57"/>
              </a:cxn>
            </a:cxnLst>
            <a:rect l="0" t="0" r="r" b="b"/>
            <a:pathLst>
              <a:path w="1" h="557">
                <a:moveTo>
                  <a:pt x="0" y="0"/>
                </a:moveTo>
                <a:lnTo>
                  <a:pt x="0" y="557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3359150" y="4814888"/>
            <a:ext cx="15875" cy="12350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778"/>
              </a:cxn>
            </a:cxnLst>
            <a:rect l="0" t="0" r="r" b="b"/>
            <a:pathLst>
              <a:path w="10" h="778">
                <a:moveTo>
                  <a:pt x="10" y="0"/>
                </a:moveTo>
                <a:lnTo>
                  <a:pt x="0" y="778"/>
                </a:lnTo>
              </a:path>
            </a:pathLst>
          </a:custGeom>
          <a:noFill/>
          <a:ln w="38100" cap="flat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428992" y="2786058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8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357950" y="421481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 err="1">
                <a:latin typeface="Times New Roman" pitchFamily="18" charset="0"/>
              </a:rPr>
              <a:t>р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987675" y="43227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O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>
            <a:off x="4857752" y="4429132"/>
            <a:ext cx="1643074" cy="10001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403"/>
              </a:cxn>
            </a:cxnLst>
            <a:rect l="0" t="0" r="r" b="b"/>
            <a:pathLst>
              <a:path w="624" h="403">
                <a:moveTo>
                  <a:pt x="0" y="0"/>
                </a:moveTo>
                <a:lnTo>
                  <a:pt x="624" y="40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857884" y="528638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q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7" name="Freeform 18"/>
          <p:cNvSpPr>
            <a:spLocks/>
          </p:cNvSpPr>
          <p:nvPr/>
        </p:nvSpPr>
        <p:spPr bwMode="auto">
          <a:xfrm rot="19081874">
            <a:off x="4910004" y="4421625"/>
            <a:ext cx="1643074" cy="10001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403"/>
              </a:cxn>
            </a:cxnLst>
            <a:rect l="0" t="0" r="r" b="b"/>
            <a:pathLst>
              <a:path w="624" h="403">
                <a:moveTo>
                  <a:pt x="0" y="0"/>
                </a:moveTo>
                <a:lnTo>
                  <a:pt x="624" y="40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286380" y="1142984"/>
            <a:ext cx="1357322" cy="57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Дано: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aphicFrame>
        <p:nvGraphicFramePr>
          <p:cNvPr id="32786" name="Object 18"/>
          <p:cNvGraphicFramePr>
            <a:graphicFrameLocks noChangeAspect="1"/>
          </p:cNvGraphicFramePr>
          <p:nvPr/>
        </p:nvGraphicFramePr>
        <p:xfrm>
          <a:off x="928662" y="5357826"/>
          <a:ext cx="419100" cy="558800"/>
        </p:xfrm>
        <a:graphic>
          <a:graphicData uri="http://schemas.openxmlformats.org/presentationml/2006/ole">
            <p:oleObj spid="_x0000_s31745" name="Формула" r:id="rId3" imgW="152280" imgH="20304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6643702" y="1142984"/>
          <a:ext cx="1027317" cy="530228"/>
        </p:xfrm>
        <a:graphic>
          <a:graphicData uri="http://schemas.openxmlformats.org/presentationml/2006/ole">
            <p:oleObj spid="_x0000_s31746" name="Формула" r:id="rId4" imgW="393480" imgH="20304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7874000" y="1143000"/>
          <a:ext cx="993775" cy="530225"/>
        </p:xfrm>
        <a:graphic>
          <a:graphicData uri="http://schemas.openxmlformats.org/presentationml/2006/ole">
            <p:oleObj spid="_x0000_s31747" name="Формула" r:id="rId5" imgW="380880" imgH="20304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7072330" y="1785926"/>
          <a:ext cx="1027112" cy="430212"/>
        </p:xfrm>
        <a:graphic>
          <a:graphicData uri="http://schemas.openxmlformats.org/presentationml/2006/ole">
            <p:oleObj spid="_x0000_s31748" name="Формула" r:id="rId6" imgW="393480" imgH="1648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000760" y="2285992"/>
          <a:ext cx="1027317" cy="530228"/>
        </p:xfrm>
        <a:graphic>
          <a:graphicData uri="http://schemas.openxmlformats.org/presentationml/2006/ole">
            <p:oleObj spid="_x0000_s31749" name="Формула" r:id="rId7" imgW="393480" imgH="20304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7659688" y="2286000"/>
          <a:ext cx="993775" cy="530225"/>
        </p:xfrm>
        <a:graphic>
          <a:graphicData uri="http://schemas.openxmlformats.org/presentationml/2006/ole">
            <p:oleObj spid="_x0000_s31750" name="Формула" r:id="rId8" imgW="380880" imgH="203040" progId="Equation.3">
              <p:embed/>
            </p:oleObj>
          </a:graphicData>
        </a:graphic>
      </p:graphicFrame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714876" y="2857496"/>
            <a:ext cx="1928826" cy="5715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Доказать: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858016" y="2857496"/>
          <a:ext cx="1060450" cy="530225"/>
        </p:xfrm>
        <a:graphic>
          <a:graphicData uri="http://schemas.openxmlformats.org/presentationml/2006/ole">
            <p:oleObj spid="_x0000_s31751" name="Формула" r:id="rId9" imgW="406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/>
      <p:bldP spid="11269" grpId="0" animBg="1"/>
      <p:bldP spid="11272" grpId="0" animBg="1"/>
      <p:bldP spid="11274" grpId="0" animBg="1"/>
      <p:bldP spid="11275" grpId="0"/>
      <p:bldP spid="11278" grpId="0"/>
      <p:bldP spid="11280" grpId="0"/>
      <p:bldP spid="11282" grpId="0" animBg="1"/>
      <p:bldP spid="11283" grpId="0"/>
      <p:bldP spid="37" grpId="0" animBg="1"/>
      <p:bldP spid="14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Признак  перпендикулярности  прямой  и 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плоскости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142984"/>
            <a:ext cx="5246695" cy="158432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400" b="1" i="1" dirty="0">
                <a:latin typeface="Georgia" pitchFamily="18" charset="0"/>
              </a:rPr>
              <a:t>Если  прямая  перпендикулярна  к  двум  пересекающимся  прямым,  лежащим  в  плоскости,  то  она  перпендикулярна  к  этой  плоскости.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539750" y="4005263"/>
            <a:ext cx="8137525" cy="1920875"/>
          </a:xfrm>
          <a:custGeom>
            <a:avLst/>
            <a:gdLst/>
            <a:ahLst/>
            <a:cxnLst>
              <a:cxn ang="0">
                <a:pos x="874" y="0"/>
              </a:cxn>
              <a:cxn ang="0">
                <a:pos x="5126" y="10"/>
              </a:cxn>
              <a:cxn ang="0">
                <a:pos x="4330" y="1210"/>
              </a:cxn>
              <a:cxn ang="0">
                <a:pos x="0" y="1181"/>
              </a:cxn>
              <a:cxn ang="0">
                <a:pos x="854" y="10"/>
              </a:cxn>
            </a:cxnLst>
            <a:rect l="0" t="0" r="r" b="b"/>
            <a:pathLst>
              <a:path w="5126" h="1210">
                <a:moveTo>
                  <a:pt x="874" y="0"/>
                </a:moveTo>
                <a:lnTo>
                  <a:pt x="5126" y="10"/>
                </a:lnTo>
                <a:lnTo>
                  <a:pt x="4330" y="1210"/>
                </a:lnTo>
                <a:lnTo>
                  <a:pt x="0" y="1181"/>
                </a:lnTo>
                <a:lnTo>
                  <a:pt x="854" y="10"/>
                </a:ln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3375025" y="2895600"/>
            <a:ext cx="1588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</a:cxnLst>
            <a:rect l="0" t="0" r="r" b="b"/>
            <a:pathLst>
              <a:path w="1" h="1200">
                <a:moveTo>
                  <a:pt x="0" y="0"/>
                </a:moveTo>
                <a:lnTo>
                  <a:pt x="0" y="1200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 type="none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3359150" y="5973763"/>
            <a:ext cx="1588" cy="884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57"/>
              </a:cxn>
            </a:cxnLst>
            <a:rect l="0" t="0" r="r" b="b"/>
            <a:pathLst>
              <a:path w="1" h="557">
                <a:moveTo>
                  <a:pt x="0" y="0"/>
                </a:moveTo>
                <a:lnTo>
                  <a:pt x="0" y="557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3359150" y="4814888"/>
            <a:ext cx="15875" cy="12350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778"/>
              </a:cxn>
            </a:cxnLst>
            <a:rect l="0" t="0" r="r" b="b"/>
            <a:pathLst>
              <a:path w="10" h="778">
                <a:moveTo>
                  <a:pt x="10" y="0"/>
                </a:moveTo>
                <a:lnTo>
                  <a:pt x="0" y="778"/>
                </a:lnTo>
              </a:path>
            </a:pathLst>
          </a:custGeom>
          <a:noFill/>
          <a:ln w="38100" cap="flat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428992" y="2786058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8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1763713" y="4797425"/>
            <a:ext cx="4103687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54" y="29"/>
              </a:cxn>
            </a:cxnLst>
            <a:rect l="0" t="0" r="r" b="b"/>
            <a:pathLst>
              <a:path w="1354" h="29">
                <a:moveTo>
                  <a:pt x="0" y="0"/>
                </a:moveTo>
                <a:lnTo>
                  <a:pt x="1354" y="29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Freeform 13"/>
          <p:cNvSpPr>
            <a:spLocks/>
          </p:cNvSpPr>
          <p:nvPr/>
        </p:nvSpPr>
        <p:spPr bwMode="auto">
          <a:xfrm>
            <a:off x="1371600" y="4005263"/>
            <a:ext cx="4495800" cy="1435100"/>
          </a:xfrm>
          <a:custGeom>
            <a:avLst/>
            <a:gdLst/>
            <a:ahLst/>
            <a:cxnLst>
              <a:cxn ang="0">
                <a:pos x="0" y="681"/>
              </a:cxn>
              <a:cxn ang="0">
                <a:pos x="2131" y="0"/>
              </a:cxn>
            </a:cxnLst>
            <a:rect l="0" t="0" r="r" b="b"/>
            <a:pathLst>
              <a:path w="2131" h="681">
                <a:moveTo>
                  <a:pt x="0" y="681"/>
                </a:moveTo>
                <a:lnTo>
                  <a:pt x="2131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580063" y="35004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р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051050" y="42926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q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987675" y="43227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O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>
            <a:off x="1908175" y="4941888"/>
            <a:ext cx="990600" cy="639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403"/>
              </a:cxn>
            </a:cxnLst>
            <a:rect l="0" t="0" r="r" b="b"/>
            <a:pathLst>
              <a:path w="624" h="403">
                <a:moveTo>
                  <a:pt x="0" y="0"/>
                </a:moveTo>
                <a:lnTo>
                  <a:pt x="624" y="403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700338" y="5084763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84" name="Freeform 20"/>
          <p:cNvSpPr>
            <a:spLocks/>
          </p:cNvSpPr>
          <p:nvPr/>
        </p:nvSpPr>
        <p:spPr bwMode="auto">
          <a:xfrm>
            <a:off x="2339975" y="4149725"/>
            <a:ext cx="2565400" cy="1681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6" y="1059"/>
              </a:cxn>
            </a:cxnLst>
            <a:rect l="0" t="0" r="r" b="b"/>
            <a:pathLst>
              <a:path w="1616" h="1059">
                <a:moveTo>
                  <a:pt x="0" y="0"/>
                </a:moveTo>
                <a:lnTo>
                  <a:pt x="1616" y="1059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411413" y="37893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l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3276600" y="3284538"/>
            <a:ext cx="144463" cy="1492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3276600" y="6308725"/>
            <a:ext cx="144463" cy="1492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916238" y="29241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2916238" y="63388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ru-RU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90" name="Freeform 26"/>
          <p:cNvSpPr>
            <a:spLocks/>
          </p:cNvSpPr>
          <p:nvPr/>
        </p:nvSpPr>
        <p:spPr bwMode="auto">
          <a:xfrm>
            <a:off x="4427538" y="3933825"/>
            <a:ext cx="639762" cy="1919288"/>
          </a:xfrm>
          <a:custGeom>
            <a:avLst/>
            <a:gdLst/>
            <a:ahLst/>
            <a:cxnLst>
              <a:cxn ang="0">
                <a:pos x="0" y="1209"/>
              </a:cxn>
              <a:cxn ang="0">
                <a:pos x="403" y="0"/>
              </a:cxn>
            </a:cxnLst>
            <a:rect l="0" t="0" r="r" b="b"/>
            <a:pathLst>
              <a:path w="403" h="1209">
                <a:moveTo>
                  <a:pt x="0" y="1209"/>
                </a:moveTo>
                <a:lnTo>
                  <a:pt x="403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>
            <a:off x="4859338" y="4221163"/>
            <a:ext cx="144462" cy="1492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>
            <a:off x="4643438" y="4797425"/>
            <a:ext cx="144462" cy="1492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4427538" y="5445125"/>
            <a:ext cx="144462" cy="1492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4787900" y="4292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Q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5003800" y="371633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Р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4500563" y="5157788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L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97" name="Freeform 33"/>
          <p:cNvSpPr>
            <a:spLocks/>
          </p:cNvSpPr>
          <p:nvPr/>
        </p:nvSpPr>
        <p:spPr bwMode="auto">
          <a:xfrm>
            <a:off x="3352800" y="3336925"/>
            <a:ext cx="1570038" cy="976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89" y="615"/>
              </a:cxn>
            </a:cxnLst>
            <a:rect l="0" t="0" r="r" b="b"/>
            <a:pathLst>
              <a:path w="989" h="615">
                <a:moveTo>
                  <a:pt x="0" y="0"/>
                </a:moveTo>
                <a:lnTo>
                  <a:pt x="989" y="615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0" name="Freeform 36"/>
          <p:cNvSpPr>
            <a:spLocks/>
          </p:cNvSpPr>
          <p:nvPr/>
        </p:nvSpPr>
        <p:spPr bwMode="auto">
          <a:xfrm>
            <a:off x="3733800" y="4327525"/>
            <a:ext cx="1219200" cy="1570038"/>
          </a:xfrm>
          <a:custGeom>
            <a:avLst/>
            <a:gdLst/>
            <a:ahLst/>
            <a:cxnLst>
              <a:cxn ang="0">
                <a:pos x="0" y="989"/>
              </a:cxn>
              <a:cxn ang="0">
                <a:pos x="768" y="0"/>
              </a:cxn>
            </a:cxnLst>
            <a:rect l="0" t="0" r="r" b="b"/>
            <a:pathLst>
              <a:path w="768" h="989">
                <a:moveTo>
                  <a:pt x="0" y="989"/>
                </a:moveTo>
                <a:lnTo>
                  <a:pt x="768" y="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1" name="Freeform 37"/>
          <p:cNvSpPr>
            <a:spLocks/>
          </p:cNvSpPr>
          <p:nvPr/>
        </p:nvSpPr>
        <p:spPr bwMode="auto">
          <a:xfrm>
            <a:off x="3368675" y="5775325"/>
            <a:ext cx="471488" cy="595313"/>
          </a:xfrm>
          <a:custGeom>
            <a:avLst/>
            <a:gdLst/>
            <a:ahLst/>
            <a:cxnLst>
              <a:cxn ang="0">
                <a:pos x="0" y="375"/>
              </a:cxn>
              <a:cxn ang="0">
                <a:pos x="297" y="0"/>
              </a:cxn>
            </a:cxnLst>
            <a:rect l="0" t="0" r="r" b="b"/>
            <a:pathLst>
              <a:path w="297" h="375">
                <a:moveTo>
                  <a:pt x="0" y="375"/>
                </a:moveTo>
                <a:lnTo>
                  <a:pt x="29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2" name="Freeform 38"/>
          <p:cNvSpPr>
            <a:spLocks/>
          </p:cNvSpPr>
          <p:nvPr/>
        </p:nvSpPr>
        <p:spPr bwMode="auto">
          <a:xfrm>
            <a:off x="3368675" y="3382963"/>
            <a:ext cx="1371600" cy="14938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4" y="941"/>
              </a:cxn>
            </a:cxnLst>
            <a:rect l="0" t="0" r="r" b="b"/>
            <a:pathLst>
              <a:path w="864" h="941">
                <a:moveTo>
                  <a:pt x="0" y="0"/>
                </a:moveTo>
                <a:lnTo>
                  <a:pt x="864" y="941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3" name="Freeform 39"/>
          <p:cNvSpPr>
            <a:spLocks/>
          </p:cNvSpPr>
          <p:nvPr/>
        </p:nvSpPr>
        <p:spPr bwMode="auto">
          <a:xfrm>
            <a:off x="3368675" y="3368675"/>
            <a:ext cx="1143000" cy="2178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0" y="1372"/>
              </a:cxn>
            </a:cxnLst>
            <a:rect l="0" t="0" r="r" b="b"/>
            <a:pathLst>
              <a:path w="720" h="1372">
                <a:moveTo>
                  <a:pt x="0" y="0"/>
                </a:moveTo>
                <a:lnTo>
                  <a:pt x="720" y="137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4" name="Freeform 40"/>
          <p:cNvSpPr>
            <a:spLocks/>
          </p:cNvSpPr>
          <p:nvPr/>
        </p:nvSpPr>
        <p:spPr bwMode="auto">
          <a:xfrm>
            <a:off x="3336925" y="4876800"/>
            <a:ext cx="1357313" cy="1508125"/>
          </a:xfrm>
          <a:custGeom>
            <a:avLst/>
            <a:gdLst/>
            <a:ahLst/>
            <a:cxnLst>
              <a:cxn ang="0">
                <a:pos x="855" y="0"/>
              </a:cxn>
              <a:cxn ang="0">
                <a:pos x="0" y="950"/>
              </a:cxn>
            </a:cxnLst>
            <a:rect l="0" t="0" r="r" b="b"/>
            <a:pathLst>
              <a:path w="855" h="950">
                <a:moveTo>
                  <a:pt x="855" y="0"/>
                </a:moveTo>
                <a:lnTo>
                  <a:pt x="0" y="95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5" name="Freeform 41"/>
          <p:cNvSpPr>
            <a:spLocks/>
          </p:cNvSpPr>
          <p:nvPr/>
        </p:nvSpPr>
        <p:spPr bwMode="auto">
          <a:xfrm>
            <a:off x="3322638" y="5546725"/>
            <a:ext cx="1173162" cy="823913"/>
          </a:xfrm>
          <a:custGeom>
            <a:avLst/>
            <a:gdLst/>
            <a:ahLst/>
            <a:cxnLst>
              <a:cxn ang="0">
                <a:pos x="739" y="0"/>
              </a:cxn>
              <a:cxn ang="0">
                <a:pos x="0" y="519"/>
              </a:cxn>
            </a:cxnLst>
            <a:rect l="0" t="0" r="r" b="b"/>
            <a:pathLst>
              <a:path w="739" h="519">
                <a:moveTo>
                  <a:pt x="739" y="0"/>
                </a:moveTo>
                <a:lnTo>
                  <a:pt x="0" y="519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7" name="Freeform 43"/>
          <p:cNvSpPr>
            <a:spLocks/>
          </p:cNvSpPr>
          <p:nvPr/>
        </p:nvSpPr>
        <p:spPr bwMode="auto">
          <a:xfrm>
            <a:off x="3368675" y="5883275"/>
            <a:ext cx="639763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403" y="0"/>
              </a:cxn>
            </a:cxnLst>
            <a:rect l="0" t="0" r="r" b="b"/>
            <a:pathLst>
              <a:path w="403" h="288">
                <a:moveTo>
                  <a:pt x="0" y="288"/>
                </a:moveTo>
                <a:lnTo>
                  <a:pt x="40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/>
        </p:nvGraphicFramePr>
        <p:xfrm>
          <a:off x="6143636" y="1357298"/>
          <a:ext cx="2277086" cy="714380"/>
        </p:xfrm>
        <a:graphic>
          <a:graphicData uri="http://schemas.openxmlformats.org/presentationml/2006/ole">
            <p:oleObj spid="_x0000_s23553" name="Формула" r:id="rId3" imgW="647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2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6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6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1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6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0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2" grpId="0" animBg="1"/>
      <p:bldP spid="11274" grpId="0" animBg="1"/>
      <p:bldP spid="11275" grpId="0"/>
      <p:bldP spid="11276" grpId="0" animBg="1"/>
      <p:bldP spid="11277" grpId="0" animBg="1"/>
      <p:bldP spid="11278" grpId="0"/>
      <p:bldP spid="11279" grpId="0"/>
      <p:bldP spid="11280" grpId="0"/>
      <p:bldP spid="11282" grpId="0" animBg="1"/>
      <p:bldP spid="11283" grpId="0"/>
      <p:bldP spid="11284" grpId="0" animBg="1"/>
      <p:bldP spid="11285" grpId="0"/>
      <p:bldP spid="11286" grpId="0" animBg="1"/>
      <p:bldP spid="11287" grpId="0" animBg="1"/>
      <p:bldP spid="11288" grpId="0"/>
      <p:bldP spid="11289" grpId="0"/>
      <p:bldP spid="11290" grpId="0" animBg="1"/>
      <p:bldP spid="11291" grpId="0" animBg="1"/>
      <p:bldP spid="11292" grpId="0" animBg="1"/>
      <p:bldP spid="11293" grpId="0" animBg="1"/>
      <p:bldP spid="11294" grpId="0"/>
      <p:bldP spid="11295" grpId="0"/>
      <p:bldP spid="11296" grpId="0"/>
      <p:bldP spid="11297" grpId="0" animBg="1"/>
      <p:bldP spid="11300" grpId="0" animBg="1"/>
      <p:bldP spid="11301" grpId="0" animBg="1"/>
      <p:bldP spid="11302" grpId="0" animBg="1"/>
      <p:bldP spid="11303" grpId="0" animBg="1"/>
      <p:bldP spid="11304" grpId="0" animBg="1"/>
      <p:bldP spid="11305" grpId="0" animBg="1"/>
      <p:bldP spid="113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Признак  перпендикулярности  прямой  и  плоскости.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14422"/>
            <a:ext cx="4857784" cy="158432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400" b="1" i="1" dirty="0">
                <a:latin typeface="Georgia" pitchFamily="18" charset="0"/>
              </a:rPr>
              <a:t>Если  прямая  перпендикулярна  к  двум  пересекающимся  прямым,  лежащим  в  плоскости,  то  она  перпендикулярна  к  этой  плоскости.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539750" y="4005263"/>
            <a:ext cx="8137525" cy="1920875"/>
          </a:xfrm>
          <a:custGeom>
            <a:avLst/>
            <a:gdLst/>
            <a:ahLst/>
            <a:cxnLst>
              <a:cxn ang="0">
                <a:pos x="874" y="0"/>
              </a:cxn>
              <a:cxn ang="0">
                <a:pos x="5126" y="10"/>
              </a:cxn>
              <a:cxn ang="0">
                <a:pos x="4330" y="1210"/>
              </a:cxn>
              <a:cxn ang="0">
                <a:pos x="0" y="1181"/>
              </a:cxn>
              <a:cxn ang="0">
                <a:pos x="854" y="10"/>
              </a:cxn>
            </a:cxnLst>
            <a:rect l="0" t="0" r="r" b="b"/>
            <a:pathLst>
              <a:path w="5126" h="1210">
                <a:moveTo>
                  <a:pt x="874" y="0"/>
                </a:moveTo>
                <a:lnTo>
                  <a:pt x="5126" y="10"/>
                </a:lnTo>
                <a:lnTo>
                  <a:pt x="4330" y="1210"/>
                </a:lnTo>
                <a:lnTo>
                  <a:pt x="0" y="1181"/>
                </a:lnTo>
                <a:lnTo>
                  <a:pt x="854" y="10"/>
                </a:ln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3375025" y="2895600"/>
            <a:ext cx="1588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</a:cxnLst>
            <a:rect l="0" t="0" r="r" b="b"/>
            <a:pathLst>
              <a:path w="1" h="1200">
                <a:moveTo>
                  <a:pt x="0" y="0"/>
                </a:moveTo>
                <a:lnTo>
                  <a:pt x="0" y="1200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 type="none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3359150" y="5973763"/>
            <a:ext cx="1588" cy="884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57"/>
              </a:cxn>
            </a:cxnLst>
            <a:rect l="0" t="0" r="r" b="b"/>
            <a:pathLst>
              <a:path w="1" h="557">
                <a:moveTo>
                  <a:pt x="0" y="0"/>
                </a:moveTo>
                <a:lnTo>
                  <a:pt x="0" y="557"/>
                </a:lnTo>
              </a:path>
            </a:pathLst>
          </a:custGeom>
          <a:noFill/>
          <a:ln w="38100">
            <a:solidFill>
              <a:srgbClr val="C0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3359150" y="4814888"/>
            <a:ext cx="15875" cy="12350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778"/>
              </a:cxn>
            </a:cxnLst>
            <a:rect l="0" t="0" r="r" b="b"/>
            <a:pathLst>
              <a:path w="10" h="778">
                <a:moveTo>
                  <a:pt x="10" y="0"/>
                </a:moveTo>
                <a:lnTo>
                  <a:pt x="0" y="778"/>
                </a:lnTo>
              </a:path>
            </a:pathLst>
          </a:custGeom>
          <a:noFill/>
          <a:ln w="38100" cap="flat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428992" y="2786058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8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357950" y="421481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 err="1">
                <a:latin typeface="Times New Roman" pitchFamily="18" charset="0"/>
              </a:rPr>
              <a:t>р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987675" y="43227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O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>
            <a:off x="4857752" y="4429132"/>
            <a:ext cx="1643074" cy="10001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403"/>
              </a:cxn>
            </a:cxnLst>
            <a:rect l="0" t="0" r="r" b="b"/>
            <a:pathLst>
              <a:path w="624" h="403">
                <a:moveTo>
                  <a:pt x="0" y="0"/>
                </a:moveTo>
                <a:lnTo>
                  <a:pt x="624" y="40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857884" y="528638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q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7" name="Freeform 18"/>
          <p:cNvSpPr>
            <a:spLocks/>
          </p:cNvSpPr>
          <p:nvPr/>
        </p:nvSpPr>
        <p:spPr bwMode="auto">
          <a:xfrm rot="19081874">
            <a:off x="4910004" y="4421625"/>
            <a:ext cx="1643074" cy="10001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403"/>
              </a:cxn>
            </a:cxnLst>
            <a:rect l="0" t="0" r="r" b="b"/>
            <a:pathLst>
              <a:path w="624" h="403">
                <a:moveTo>
                  <a:pt x="0" y="0"/>
                </a:moveTo>
                <a:lnTo>
                  <a:pt x="624" y="40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Freeform 5"/>
          <p:cNvSpPr>
            <a:spLocks/>
          </p:cNvSpPr>
          <p:nvPr/>
        </p:nvSpPr>
        <p:spPr bwMode="auto">
          <a:xfrm>
            <a:off x="5643570" y="3000372"/>
            <a:ext cx="1588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</a:cxnLst>
            <a:rect l="0" t="0" r="r" b="b"/>
            <a:pathLst>
              <a:path w="1" h="1200">
                <a:moveTo>
                  <a:pt x="0" y="0"/>
                </a:moveTo>
                <a:lnTo>
                  <a:pt x="0" y="1200"/>
                </a:lnTo>
              </a:path>
            </a:pathLst>
          </a:custGeom>
          <a:noFill/>
          <a:ln w="28575">
            <a:solidFill>
              <a:srgbClr val="3333FF"/>
            </a:solidFill>
            <a:round/>
            <a:headEnd type="none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5857884" y="3000372"/>
            <a:ext cx="4555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8000"/>
                </a:solidFill>
                <a:latin typeface="Times New Roman" pitchFamily="18" charset="0"/>
              </a:rPr>
              <a:t>а</a:t>
            </a:r>
            <a:r>
              <a:rPr lang="ru-RU" sz="2800" b="1" i="1" dirty="0" smtClean="0">
                <a:solidFill>
                  <a:srgbClr val="008000"/>
                </a:solidFill>
                <a:latin typeface="Calibri"/>
              </a:rPr>
              <a:t>₁</a:t>
            </a:r>
            <a:endParaRPr lang="ru-RU" sz="2800" b="1" i="1" dirty="0">
              <a:solidFill>
                <a:srgbClr val="008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2" grpId="0" animBg="1"/>
      <p:bldP spid="11274" grpId="0" animBg="1"/>
      <p:bldP spid="11275" grpId="0"/>
      <p:bldP spid="11278" grpId="0"/>
      <p:bldP spid="11280" grpId="0"/>
      <p:bldP spid="11282" grpId="0" animBg="1"/>
      <p:bldP spid="11283" grpId="0"/>
      <p:bldP spid="37" grpId="0" animBg="1"/>
      <p:bldP spid="38" grpId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Признак перпендикулярности прямой и плоскости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1472" y="1714488"/>
            <a:ext cx="8072494" cy="158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Если  прямая  перпендикулярна  к  двум  пересекающимся  прямым,  лежащим  в  плоскости,  то  она  перпендикулярна  к  этой  плоскости.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42910" y="3357562"/>
            <a:ext cx="8072494" cy="158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В тетради сделать чертеж. Записать , что дано и что требуется доказать. Записать доказательство, выделив основные этапы доказательства (1,2,3 и т.д.)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3286148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214290"/>
            <a:ext cx="4038600" cy="2114552"/>
          </a:xfrm>
        </p:spPr>
        <p:txBody>
          <a:bodyPr>
            <a:normAutofit/>
          </a:bodyPr>
          <a:lstStyle/>
          <a:p>
            <a:pPr indent="-76200" algn="ctr">
              <a:buNone/>
            </a:pPr>
            <a:r>
              <a:rPr lang="ru-RU" sz="2000" b="1" dirty="0" smtClean="0"/>
              <a:t>Расстояние от точки М до вершин квадрата равны, О – центр квадрата. </a:t>
            </a:r>
          </a:p>
          <a:p>
            <a:pPr indent="-76200" algn="ctr">
              <a:buNone/>
            </a:pPr>
            <a:r>
              <a:rPr lang="ru-RU" sz="2000" b="1" dirty="0" smtClean="0"/>
              <a:t>Докажите, что ОМ перпендикулярна плоскости квадрата</a:t>
            </a:r>
            <a:endParaRPr lang="ru-RU" sz="2000" b="1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1000100" y="3500438"/>
            <a:ext cx="2857520" cy="1000132"/>
          </a:xfrm>
          <a:prstGeom prst="parallelogram">
            <a:avLst>
              <a:gd name="adj" fmla="val 10880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000100" y="3500438"/>
            <a:ext cx="2857520" cy="10001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928794" y="3643314"/>
            <a:ext cx="1000132" cy="7143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571604" y="3143248"/>
            <a:ext cx="171451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607191" y="2678901"/>
            <a:ext cx="2214578" cy="1428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2428860" y="2285992"/>
            <a:ext cx="1357322" cy="121444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1643042" y="2714620"/>
            <a:ext cx="1214446" cy="35719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V="1">
            <a:off x="1500166" y="3214686"/>
            <a:ext cx="2214578" cy="3571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2910" y="43576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785918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857620" y="32861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500298" y="20002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214546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714612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285984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●</a:t>
            </a:r>
            <a:endParaRPr lang="ru-RU" b="1" dirty="0"/>
          </a:p>
        </p:txBody>
      </p:sp>
      <p:sp>
        <p:nvSpPr>
          <p:cNvPr id="20" name="Содержимое 3"/>
          <p:cNvSpPr txBox="1">
            <a:spLocks/>
          </p:cNvSpPr>
          <p:nvPr/>
        </p:nvSpPr>
        <p:spPr>
          <a:xfrm>
            <a:off x="4857752" y="2428868"/>
            <a:ext cx="4038600" cy="21145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1.Так как  МА=МС, то треугольник МАС равнобедренный. О – центр квадрата, то есть ОА=ОС. Следовательно МО медиана, равнобедренного треугольника АМС, а значит и высота.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Т.о. МО перпендикулярно АС </a:t>
            </a:r>
          </a:p>
        </p:txBody>
      </p:sp>
      <p:sp>
        <p:nvSpPr>
          <p:cNvPr id="27" name="Содержимое 3"/>
          <p:cNvSpPr txBox="1">
            <a:spLocks/>
          </p:cNvSpPr>
          <p:nvPr/>
        </p:nvSpPr>
        <p:spPr>
          <a:xfrm>
            <a:off x="4857752" y="4572008"/>
            <a:ext cx="4286248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  <a:tabLst>
                <a:tab pos="0" algn="l"/>
              </a:tabLst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lang="ru-RU" sz="2000" b="1" dirty="0" smtClean="0"/>
              <a:t>Аналогично </a:t>
            </a:r>
            <a:r>
              <a:rPr lang="ru-RU" sz="2000" b="1" dirty="0" smtClean="0"/>
              <a:t>МО перпендикулярно </a:t>
            </a:r>
            <a:r>
              <a:rPr lang="ru-RU" sz="2000" b="1" dirty="0" smtClean="0"/>
              <a:t>В</a:t>
            </a:r>
            <a:r>
              <a:rPr lang="en-US" sz="2000" b="1" dirty="0" smtClean="0"/>
              <a:t>D</a:t>
            </a:r>
            <a:r>
              <a:rPr lang="ru-RU" sz="2000" b="1" dirty="0" smtClean="0"/>
              <a:t>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5" name="Содержимое 34"/>
          <p:cNvGraphicFramePr>
            <a:graphicFrameLocks noChangeAspect="1"/>
          </p:cNvGraphicFramePr>
          <p:nvPr>
            <p:ph sz="half" idx="1"/>
          </p:nvPr>
        </p:nvGraphicFramePr>
        <p:xfrm>
          <a:off x="1000100" y="5214950"/>
          <a:ext cx="2071702" cy="547242"/>
        </p:xfrm>
        <a:graphic>
          <a:graphicData uri="http://schemas.openxmlformats.org/presentationml/2006/ole">
            <p:oleObj spid="_x0000_s33793" name="Формула" r:id="rId3" imgW="672840" imgH="177480" progId="Equation.3">
              <p:embed/>
            </p:oleObj>
          </a:graphicData>
        </a:graphic>
      </p:graphicFrame>
      <p:graphicFrame>
        <p:nvGraphicFramePr>
          <p:cNvPr id="33794" name="Содержимое 34"/>
          <p:cNvGraphicFramePr>
            <a:graphicFrameLocks noChangeAspect="1"/>
          </p:cNvGraphicFramePr>
          <p:nvPr/>
        </p:nvGraphicFramePr>
        <p:xfrm>
          <a:off x="1071538" y="6000768"/>
          <a:ext cx="2071688" cy="547687"/>
        </p:xfrm>
        <a:graphic>
          <a:graphicData uri="http://schemas.openxmlformats.org/presentationml/2006/ole">
            <p:oleObj spid="_x0000_s33794" name="Формула" r:id="rId4" imgW="672840" imgH="177480" progId="Equation.3">
              <p:embed/>
            </p:oleObj>
          </a:graphicData>
        </a:graphic>
      </p:graphicFrame>
      <p:sp>
        <p:nvSpPr>
          <p:cNvPr id="36" name="Правая фигурная скобка 35"/>
          <p:cNvSpPr/>
          <p:nvPr/>
        </p:nvSpPr>
        <p:spPr>
          <a:xfrm>
            <a:off x="3071802" y="5357826"/>
            <a:ext cx="428628" cy="121444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3714744" y="5715016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8" name="Содержимое 34"/>
          <p:cNvGraphicFramePr>
            <a:graphicFrameLocks noChangeAspect="1"/>
          </p:cNvGraphicFramePr>
          <p:nvPr/>
        </p:nvGraphicFramePr>
        <p:xfrm>
          <a:off x="4643438" y="5715016"/>
          <a:ext cx="2384425" cy="547688"/>
        </p:xfrm>
        <a:graphic>
          <a:graphicData uri="http://schemas.openxmlformats.org/presentationml/2006/ole">
            <p:oleObj spid="_x0000_s33795" name="Формула" r:id="rId5" imgW="7743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/>
      <p:bldP spid="29" grpId="0"/>
      <p:bldP spid="30" grpId="0"/>
      <p:bldP spid="32" grpId="0"/>
      <p:bldP spid="33" grpId="0"/>
      <p:bldP spid="34" grpId="0"/>
      <p:bldP spid="20" grpId="0"/>
      <p:bldP spid="27" grpId="0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 (знать формулировки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определени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теорем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п.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17 (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задачи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Точка М равноудалена от вершин ромба АВС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Докажите, что ОМ перпендикулярна плоскости ромба, где О - точка пересечения диагоналей.</a:t>
            </a:r>
          </a:p>
          <a:p>
            <a:pPr algn="just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АВС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квадрат. Отрезок ВМ перпендикулярен плоскости квадрата. Докажите, что М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 </a:t>
            </a: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перпендикулярна АС. 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ru-RU" b="1" dirty="0" smtClean="0"/>
              <a:t>3.АВС</a:t>
            </a:r>
            <a:r>
              <a:rPr lang="en-US" b="1" dirty="0" smtClean="0"/>
              <a:t>DA₁B₁C₁D₁-</a:t>
            </a:r>
            <a:r>
              <a:rPr lang="ru-RU" b="1" dirty="0" smtClean="0"/>
              <a:t> куб. Докажите, что прямая В</a:t>
            </a:r>
            <a:r>
              <a:rPr lang="en-US" b="1" dirty="0" smtClean="0"/>
              <a:t>D</a:t>
            </a:r>
            <a:r>
              <a:rPr lang="ru-RU" b="1" dirty="0" smtClean="0"/>
              <a:t> перпендикулярна плоскости, проходящей через точки </a:t>
            </a:r>
            <a:r>
              <a:rPr lang="en-US" b="1" dirty="0" smtClean="0"/>
              <a:t>A</a:t>
            </a:r>
            <a:r>
              <a:rPr lang="ru-RU" b="1" dirty="0" smtClean="0"/>
              <a:t>,</a:t>
            </a:r>
            <a:r>
              <a:rPr lang="en-US" b="1" dirty="0" smtClean="0"/>
              <a:t>A</a:t>
            </a:r>
            <a:r>
              <a:rPr lang="ru-RU" b="1" dirty="0" smtClean="0"/>
              <a:t>₁ и </a:t>
            </a:r>
            <a:r>
              <a:rPr lang="en-US" b="1" dirty="0" smtClean="0"/>
              <a:t>C.</a:t>
            </a:r>
            <a:endParaRPr lang="ru-RU" b="1" dirty="0" smtClean="0"/>
          </a:p>
          <a:p>
            <a:pPr algn="just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378</Words>
  <PresentationFormat>Экран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Формула</vt:lpstr>
      <vt:lpstr>Microsoft Equation 3.0</vt:lpstr>
      <vt:lpstr>Признак перпендикулярности </vt:lpstr>
      <vt:lpstr>Определение:</vt:lpstr>
      <vt:lpstr>Признак перпендикулярности прямой и плоскости</vt:lpstr>
      <vt:lpstr>Признак  перпендикулярности  прямой  и  плоскости.</vt:lpstr>
      <vt:lpstr>Признак  перпендикулярности  прямой  и  плоскости</vt:lpstr>
      <vt:lpstr>Признак  перпендикулярности  прямой  и  плоскости.</vt:lpstr>
      <vt:lpstr>Признак перпендикулярности прямой и плоскости</vt:lpstr>
      <vt:lpstr>Задача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 перпендикулярности </dc:title>
  <cp:lastModifiedBy>USER</cp:lastModifiedBy>
  <cp:revision>53</cp:revision>
  <dcterms:modified xsi:type="dcterms:W3CDTF">2019-11-27T15:44:24Z</dcterms:modified>
</cp:coreProperties>
</file>