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8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6" r:id="rId30"/>
    <p:sldId id="285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2" r:id="rId45"/>
    <p:sldId id="303" r:id="rId46"/>
    <p:sldId id="304" r:id="rId47"/>
    <p:sldId id="305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тя" initials="К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5" autoAdjust="0"/>
    <p:restoredTop sz="94660"/>
  </p:normalViewPr>
  <p:slideViewPr>
    <p:cSldViewPr>
      <p:cViewPr varScale="1">
        <p:scale>
          <a:sx n="74" d="100"/>
          <a:sy n="74" d="100"/>
        </p:scale>
        <p:origin x="34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8892480" y="6763816"/>
            <a:ext cx="48344" cy="49560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6931104" cy="388843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А</a:t>
            </a:r>
            <a:r>
              <a:rPr lang="ru-RU" b="1" dirty="0" smtClean="0">
                <a:solidFill>
                  <a:srgbClr val="FFFF00"/>
                </a:solidFill>
              </a:rPr>
              <a:t>варии на химически опасных объектах и их возможные последствия</a:t>
            </a:r>
            <a:r>
              <a:rPr lang="ru-RU" b="1" smtClean="0">
                <a:solidFill>
                  <a:srgbClr val="FFFF00"/>
                </a:solidFill>
              </a:rPr>
              <a:t/>
            </a:r>
            <a:br>
              <a:rPr lang="ru-RU" b="1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</a:rPr>
              <a:t>О</a:t>
            </a:r>
            <a:r>
              <a:rPr lang="ru-RU" sz="2800" b="1" dirty="0">
                <a:solidFill>
                  <a:srgbClr val="FFFF00"/>
                </a:solidFill>
              </a:rPr>
              <a:t>чаг поражения – </a:t>
            </a:r>
            <a:r>
              <a:rPr lang="ru-RU" sz="2000" b="1" dirty="0">
                <a:solidFill>
                  <a:srgbClr val="FFFF00"/>
                </a:solidFill>
              </a:rPr>
              <a:t>территория, в пределах которой в результате аварии на химически опасном объекте произошли массовые поражения людей, животных, растений.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7170" name="Picture 2" descr="C:\Users\Катя\Desktop\ip2rv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802" y="1268760"/>
            <a:ext cx="9122052" cy="525658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79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sz="3200" b="1" dirty="0">
                <a:solidFill>
                  <a:srgbClr val="FFFF00"/>
                </a:solidFill>
              </a:rPr>
              <a:t>Т</a:t>
            </a:r>
            <a:r>
              <a:rPr lang="ru-RU" sz="2000" b="1" dirty="0">
                <a:solidFill>
                  <a:srgbClr val="FFFF00"/>
                </a:solidFill>
              </a:rPr>
              <a:t>оксичность – </a:t>
            </a:r>
            <a:r>
              <a:rPr lang="ru-RU" sz="1800" b="1" dirty="0"/>
              <a:t>свойство вещества вызывать отравление (интоксикацию) организма; характеризуется дозой вещества, способной вызвать ту или иную степень отравления.</a:t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6146" name="Picture 2" descr="C:\Users\Катя\Desktop\x_d215856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628800"/>
            <a:ext cx="8064896" cy="4783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7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sz="3200" b="1" dirty="0" err="1">
                <a:solidFill>
                  <a:srgbClr val="FFFF00"/>
                </a:solidFill>
              </a:rPr>
              <a:t>Т</a:t>
            </a:r>
            <a:r>
              <a:rPr lang="ru-RU" sz="2000" b="1" dirty="0" err="1">
                <a:solidFill>
                  <a:srgbClr val="FFFF00"/>
                </a:solidFill>
              </a:rPr>
              <a:t>оксодоза</a:t>
            </a:r>
            <a:r>
              <a:rPr lang="ru-RU" sz="2000" b="1" dirty="0"/>
              <a:t> – </a:t>
            </a:r>
            <a:r>
              <a:rPr lang="ru-RU" sz="1800" b="1" dirty="0"/>
              <a:t>количественная характеристика токсичности СДЯВ, соответствующая определенному уровню поражения при его воздействии на живой организм.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8194" name="Picture 2" descr="C:\Users\Катя\Desktop\w69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" y="1628800"/>
            <a:ext cx="7615117" cy="4968552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0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1960" y="6205066"/>
            <a:ext cx="722040" cy="65293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9144000" cy="6264696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</a:t>
            </a:r>
            <a:r>
              <a:rPr lang="ru-RU" sz="3200" b="1" dirty="0" smtClean="0">
                <a:solidFill>
                  <a:srgbClr val="FFFF00"/>
                </a:solidFill>
              </a:rPr>
              <a:t>Различают </a:t>
            </a:r>
            <a:r>
              <a:rPr lang="ru-RU" sz="3200" b="1" dirty="0">
                <a:solidFill>
                  <a:srgbClr val="FFFF00"/>
                </a:solidFill>
              </a:rPr>
              <a:t>следующее, часто употребляемые на практике, </a:t>
            </a:r>
            <a:r>
              <a:rPr lang="ru-RU" sz="3200" b="1" dirty="0" err="1">
                <a:solidFill>
                  <a:srgbClr val="FFFF00"/>
                </a:solidFill>
              </a:rPr>
              <a:t>токсодозы</a:t>
            </a:r>
            <a:r>
              <a:rPr lang="ru-RU" sz="3200" b="1" dirty="0" smtClean="0">
                <a:solidFill>
                  <a:srgbClr val="FFFF00"/>
                </a:solidFill>
              </a:rPr>
              <a:t>: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2800" dirty="0"/>
          </a:p>
          <a:p>
            <a:r>
              <a:rPr lang="ru-RU" sz="2400" b="1" dirty="0">
                <a:solidFill>
                  <a:srgbClr val="FFFF00"/>
                </a:solidFill>
              </a:rPr>
              <a:t>- средне смертельную ингаляционную и кожно-резорбтивную, вызывающие смертельный исход у 50% пораженных</a:t>
            </a:r>
            <a:r>
              <a:rPr lang="ru-RU" sz="2400" b="1" dirty="0" smtClean="0">
                <a:solidFill>
                  <a:srgbClr val="FFFF00"/>
                </a:solidFill>
              </a:rPr>
              <a:t>;</a:t>
            </a:r>
          </a:p>
          <a:p>
            <a:endParaRPr lang="ru-RU" sz="1800" dirty="0"/>
          </a:p>
          <a:p>
            <a:r>
              <a:rPr lang="ru-RU" sz="2400" b="1" dirty="0">
                <a:solidFill>
                  <a:srgbClr val="FFFF00"/>
                </a:solidFill>
              </a:rPr>
              <a:t>- средне выводящую ингаляционную и кожно-резорбтивную, вызывающие выход из строя 50% пораженных</a:t>
            </a:r>
            <a:r>
              <a:rPr lang="ru-RU" sz="2400" b="1" dirty="0" smtClean="0">
                <a:solidFill>
                  <a:srgbClr val="FFFF00"/>
                </a:solidFill>
              </a:rPr>
              <a:t>;</a:t>
            </a:r>
          </a:p>
          <a:p>
            <a:endParaRPr lang="ru-RU" sz="1800" dirty="0"/>
          </a:p>
          <a:p>
            <a:r>
              <a:rPr lang="ru-RU" sz="2400" b="1" dirty="0">
                <a:solidFill>
                  <a:srgbClr val="FFFF00"/>
                </a:solidFill>
              </a:rPr>
              <a:t>- среднюю пороговую ингаляционную и кожно-резорбтивную, вызывающие начальные симптомы отравления у 50 % пораженных.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08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sz="3600" b="1" dirty="0">
                <a:solidFill>
                  <a:srgbClr val="FFFF00"/>
                </a:solidFill>
              </a:rPr>
              <a:t>К</a:t>
            </a:r>
            <a:r>
              <a:rPr lang="ru-RU" sz="2400" b="1" dirty="0">
                <a:solidFill>
                  <a:srgbClr val="FFFF00"/>
                </a:solidFill>
              </a:rPr>
              <a:t>онцентрация – </a:t>
            </a:r>
            <a:r>
              <a:rPr lang="ru-RU" sz="2000" b="1" dirty="0">
                <a:solidFill>
                  <a:srgbClr val="FFFF00"/>
                </a:solidFill>
              </a:rPr>
              <a:t>количественная характеристика токсичного облака, зараженного воздуха (количество СДЯВ в единице объема воздуха). Единицы измерения мг/л, г/м3, мг/м3.</a:t>
            </a:r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Users\Катя\Desktop\3100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340768"/>
            <a:ext cx="8348244" cy="5256584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6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5896" y="5701010"/>
            <a:ext cx="1298104" cy="115699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138864" cy="6669360"/>
          </a:xfrm>
          <a:ln>
            <a:solidFill>
              <a:srgbClr val="FFFF00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/>
              <a:t>    </a:t>
            </a:r>
            <a:r>
              <a:rPr lang="ru-RU" sz="2800" b="1" dirty="0" smtClean="0">
                <a:solidFill>
                  <a:srgbClr val="FFFF00"/>
                </a:solidFill>
              </a:rPr>
              <a:t>Концентрацию </a:t>
            </a:r>
            <a:r>
              <a:rPr lang="ru-RU" sz="2800" b="1" dirty="0">
                <a:solidFill>
                  <a:srgbClr val="FFFF00"/>
                </a:solidFill>
              </a:rPr>
              <a:t>используют при санитарно-гигиенической оценке (нормирование выбросов, сбросов) и т.п. Для концентраций показательными часто используемыми величинами являются</a:t>
            </a:r>
            <a:r>
              <a:rPr lang="ru-RU" sz="2800" b="1" dirty="0" smtClean="0">
                <a:solidFill>
                  <a:srgbClr val="FFFF00"/>
                </a:solidFill>
              </a:rPr>
              <a:t>:</a:t>
            </a:r>
            <a:endParaRPr lang="ru-RU" b="1" dirty="0" smtClean="0">
              <a:solidFill>
                <a:srgbClr val="FFFF00"/>
              </a:solidFill>
            </a:endParaRPr>
          </a:p>
          <a:p>
            <a:endParaRPr lang="ru-RU" b="1" dirty="0"/>
          </a:p>
          <a:p>
            <a:r>
              <a:rPr lang="ru-RU" sz="2000" b="1" dirty="0"/>
              <a:t>- </a:t>
            </a:r>
            <a:r>
              <a:rPr lang="ru-RU" sz="2400" b="1" dirty="0">
                <a:solidFill>
                  <a:srgbClr val="FFFF00"/>
                </a:solidFill>
              </a:rPr>
              <a:t>пороговая концентрация (ПК</a:t>
            </a:r>
            <a:r>
              <a:rPr lang="ru-RU" sz="2000" b="1" dirty="0"/>
              <a:t>) – минимальная эффективная концентрация СДЯВ, т.е. наименьшее количество вещества, которое может вызвать ощутимый физиологический эффект (первичные признаки поражения с сохранением работоспособности</a:t>
            </a:r>
            <a:r>
              <a:rPr lang="ru-RU" sz="2000" b="1" dirty="0" smtClean="0"/>
              <a:t>);</a:t>
            </a:r>
          </a:p>
          <a:p>
            <a:endParaRPr lang="ru-RU" b="1" dirty="0"/>
          </a:p>
          <a:p>
            <a:r>
              <a:rPr lang="ru-RU" sz="2400" b="1" dirty="0">
                <a:solidFill>
                  <a:srgbClr val="FFFF00"/>
                </a:solidFill>
              </a:rPr>
              <a:t>- предел переносимости (ПП) </a:t>
            </a:r>
            <a:r>
              <a:rPr lang="ru-RU" sz="2000" b="1" dirty="0"/>
              <a:t>– минимальная концентрация </a:t>
            </a:r>
            <a:r>
              <a:rPr lang="ru-RU" sz="2000" b="1" dirty="0" smtClean="0"/>
              <a:t>АХОВ, </a:t>
            </a:r>
            <a:r>
              <a:rPr lang="ru-RU" sz="2000" b="1" dirty="0"/>
              <a:t>которую человек может выдерживать определенное время без устойчивого поражения</a:t>
            </a:r>
            <a:r>
              <a:rPr lang="ru-RU" sz="2000" b="1" dirty="0" smtClean="0"/>
              <a:t>.</a:t>
            </a:r>
          </a:p>
          <a:p>
            <a:endParaRPr lang="ru-RU" b="1" dirty="0"/>
          </a:p>
          <a:p>
            <a:r>
              <a:rPr lang="ru-RU" sz="2000" b="1" dirty="0"/>
              <a:t>В промышленности в качестве ПП используется понятие </a:t>
            </a:r>
            <a:r>
              <a:rPr lang="ru-RU" sz="2400" b="1" dirty="0">
                <a:solidFill>
                  <a:srgbClr val="FFFF00"/>
                </a:solidFill>
              </a:rPr>
              <a:t>предельно допустимой концентрации (ПДК). </a:t>
            </a:r>
            <a:r>
              <a:rPr lang="ru-RU" sz="2000" b="1" dirty="0"/>
              <a:t>Она регламентирует допустимую степень заражения </a:t>
            </a:r>
            <a:r>
              <a:rPr lang="ru-RU" sz="2000" b="1" dirty="0" smtClean="0"/>
              <a:t>АХОВ </a:t>
            </a:r>
            <a:r>
              <a:rPr lang="ru-RU" sz="2000" b="1" dirty="0"/>
              <a:t>воздуха рабочей зоны и используется в интересах соблюдения требований безопасности на производстве.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17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2016224"/>
          </a:xfrm>
        </p:spPr>
        <p:txBody>
          <a:bodyPr/>
          <a:lstStyle/>
          <a:p>
            <a:r>
              <a:rPr lang="ru-RU" sz="2800" b="1" dirty="0">
                <a:solidFill>
                  <a:srgbClr val="FFFF00"/>
                </a:solidFill>
              </a:rPr>
              <a:t>ПДК</a:t>
            </a:r>
            <a:r>
              <a:rPr lang="ru-RU" sz="1800" b="1" dirty="0">
                <a:solidFill>
                  <a:srgbClr val="FFFF00"/>
                </a:solidFill>
              </a:rPr>
              <a:t> – </a:t>
            </a:r>
            <a:r>
              <a:rPr lang="ru-RU" sz="1600" b="1" dirty="0">
                <a:solidFill>
                  <a:srgbClr val="FFFF00"/>
                </a:solidFill>
              </a:rPr>
              <a:t>максимально-допустимая концентрация, которая при постоянном воздействии на организм человека в течение рабочего дня (8 часов) не может вызвать через длительный промежуток времени патологических изменений или заболеваний.</a:t>
            </a:r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/>
          </a:p>
        </p:txBody>
      </p:sp>
      <p:pic>
        <p:nvPicPr>
          <p:cNvPr id="10242" name="Picture 2" descr="C:\Users\Катя\Desktop\zagryaz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33" y="1556792"/>
            <a:ext cx="5133847" cy="5301208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7848" y="5895765"/>
            <a:ext cx="1298104" cy="94096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ПДК </a:t>
            </a:r>
            <a:r>
              <a:rPr lang="ru-RU" sz="2400" b="1" dirty="0">
                <a:solidFill>
                  <a:srgbClr val="FFFF00"/>
                </a:solidFill>
              </a:rPr>
              <a:t>не может использоваться при оценке опасности аварийных ситуаций в связи со значительно меньшим интервалом времени воздействия </a:t>
            </a:r>
            <a:r>
              <a:rPr lang="ru-RU" sz="2400" b="1" dirty="0" smtClean="0">
                <a:solidFill>
                  <a:srgbClr val="FFFF00"/>
                </a:solidFill>
              </a:rPr>
              <a:t>АХОВ. </a:t>
            </a:r>
            <a:endParaRPr lang="ru-RU" sz="18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         У нас </a:t>
            </a:r>
            <a:r>
              <a:rPr lang="ru-RU" sz="1800" b="1" dirty="0">
                <a:solidFill>
                  <a:srgbClr val="FFFF00"/>
                </a:solidFill>
              </a:rPr>
              <a:t>более 540 объектов, где хранятся, используются или производятся опасные химические вещества. Общее количество людей, которое может попасть в зоны заражения, может достичь 5 миллионов человек. Химически опасные объекты могут иметь </a:t>
            </a:r>
            <a:r>
              <a:rPr lang="ru-RU" sz="2000" b="1" dirty="0">
                <a:solidFill>
                  <a:srgbClr val="FFFF00"/>
                </a:solidFill>
              </a:rPr>
              <a:t>4 степени опасности</a:t>
            </a:r>
            <a:r>
              <a:rPr lang="ru-RU" sz="2000" b="1" dirty="0" smtClean="0">
                <a:solidFill>
                  <a:srgbClr val="FFFF00"/>
                </a:solidFill>
              </a:rPr>
              <a:t>:</a:t>
            </a:r>
            <a:endParaRPr lang="ru-RU" sz="18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        </a:t>
            </a:r>
            <a:r>
              <a:rPr lang="ru-RU" sz="2400" b="1" dirty="0" smtClean="0">
                <a:solidFill>
                  <a:srgbClr val="FFFF00"/>
                </a:solidFill>
              </a:rPr>
              <a:t>1-я </a:t>
            </a:r>
            <a:r>
              <a:rPr lang="ru-RU" sz="2400" b="1" dirty="0">
                <a:solidFill>
                  <a:srgbClr val="FFFF00"/>
                </a:solidFill>
              </a:rPr>
              <a:t>степень </a:t>
            </a:r>
            <a:r>
              <a:rPr lang="ru-RU" sz="1800" b="1" dirty="0">
                <a:solidFill>
                  <a:srgbClr val="FFFF00"/>
                </a:solidFill>
              </a:rPr>
              <a:t>– в зону заражения попадает более 75 тысяч человек, масштаб заражения региональный, время заражения воздуха – несколько суток, заражение воды – от нескольких суток до нескольких месяцев</a:t>
            </a:r>
            <a:r>
              <a:rPr lang="ru-RU" sz="1800" b="1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        </a:t>
            </a:r>
            <a:r>
              <a:rPr lang="ru-RU" sz="2400" b="1" dirty="0" smtClean="0">
                <a:solidFill>
                  <a:srgbClr val="FFFF00"/>
                </a:solidFill>
              </a:rPr>
              <a:t>2-я </a:t>
            </a:r>
            <a:r>
              <a:rPr lang="ru-RU" sz="2400" b="1" dirty="0">
                <a:solidFill>
                  <a:srgbClr val="FFFF00"/>
                </a:solidFill>
              </a:rPr>
              <a:t>степень </a:t>
            </a:r>
            <a:r>
              <a:rPr lang="ru-RU" sz="1800" b="1" dirty="0">
                <a:solidFill>
                  <a:srgbClr val="FFFF00"/>
                </a:solidFill>
              </a:rPr>
              <a:t>– в зону поражения попадает от 40 до 75 тысяч человек, масштаб заражения местный, время заражения воздуха составляет от нескольких часов до нескольких суток, заражение воды – до нескольких суток</a:t>
            </a:r>
            <a:r>
              <a:rPr lang="ru-RU" sz="1800" b="1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</a:rPr>
              <a:t>          </a:t>
            </a:r>
            <a:r>
              <a:rPr lang="ru-RU" sz="2400" b="1" dirty="0" smtClean="0">
                <a:solidFill>
                  <a:srgbClr val="FFFF00"/>
                </a:solidFill>
              </a:rPr>
              <a:t>3-я </a:t>
            </a:r>
            <a:r>
              <a:rPr lang="ru-RU" sz="2400" b="1" dirty="0">
                <a:solidFill>
                  <a:srgbClr val="FFFF00"/>
                </a:solidFill>
              </a:rPr>
              <a:t>степень </a:t>
            </a:r>
            <a:r>
              <a:rPr lang="ru-RU" sz="1800" b="1" dirty="0">
                <a:solidFill>
                  <a:srgbClr val="FFFF00"/>
                </a:solidFill>
              </a:rPr>
              <a:t>– в зону поражения попадает менее 40 тысяч человек, масштаб объектовый, время заражения воздуха – от нескольких минут до нескольких часов, заражение воды – от нескольких часов до нескольких суток</a:t>
            </a:r>
            <a:r>
              <a:rPr lang="ru-RU" sz="1800" b="1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</a:rPr>
              <a:t>         </a:t>
            </a:r>
            <a:r>
              <a:rPr lang="ru-RU" sz="2000" b="1" dirty="0" smtClean="0">
                <a:solidFill>
                  <a:srgbClr val="FFFF00"/>
                </a:solidFill>
              </a:rPr>
              <a:t>4-я </a:t>
            </a:r>
            <a:r>
              <a:rPr lang="ru-RU" sz="2000" b="1" dirty="0">
                <a:solidFill>
                  <a:srgbClr val="FFFF00"/>
                </a:solidFill>
              </a:rPr>
              <a:t>степень </a:t>
            </a:r>
            <a:r>
              <a:rPr lang="ru-RU" sz="1800" b="1" dirty="0">
                <a:solidFill>
                  <a:srgbClr val="FFFF00"/>
                </a:solidFill>
              </a:rPr>
              <a:t>– зона заражения не выходит за пределы санитарно-защитной зоны или за территорию объекта, масштаб локальный, заражение воздуха - от нескольких минут до нескольких часов, заражение воды - от нескольких часов до нескольких суток.</a:t>
            </a:r>
          </a:p>
          <a:p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ru-RU" sz="2800" b="1" dirty="0"/>
              <a:t>В</a:t>
            </a:r>
            <a:r>
              <a:rPr lang="ru-RU" sz="1800" b="1" dirty="0"/>
              <a:t>ыброс СДЯВ – </a:t>
            </a:r>
            <a:r>
              <a:rPr lang="ru-RU" sz="1600" b="1" dirty="0"/>
              <a:t>выход при разгерметизации за короткий промежуток времени из технологических установок, емкостей для хранения или транспортирования СДЯВ в количестве, способном вызвать химическую аварию.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1266" name="Picture 2" descr="C:\Users\Катя\Desktop\TSU_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091627" cy="3989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26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ru-RU" sz="2800" b="1" dirty="0"/>
              <a:t>П</a:t>
            </a:r>
            <a:r>
              <a:rPr lang="ru-RU" sz="1800" b="1" dirty="0"/>
              <a:t>ролив СДЯВ </a:t>
            </a:r>
            <a:r>
              <a:rPr lang="ru-RU" sz="2400" b="1" dirty="0"/>
              <a:t>– </a:t>
            </a:r>
            <a:r>
              <a:rPr lang="ru-RU" sz="1600" b="1" dirty="0"/>
              <a:t>вытекание при разгерметизации из технологических установок, емкостей для хранения или транспортировки СДЯВ в количестве, способном вызвать химическую аварию.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2291" name="Picture 3" descr="C:\Users\Катя\Desktop\rouleaux-absorbants-po-000134894-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035499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78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/>
              <a:t>В</a:t>
            </a:r>
            <a:r>
              <a:rPr lang="ru-RU" b="1" dirty="0"/>
              <a:t>ведение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908720"/>
            <a:ext cx="8424936" cy="5544616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2600" b="1" dirty="0" smtClean="0"/>
              <a:t>      </a:t>
            </a:r>
            <a:r>
              <a:rPr lang="ru-RU" sz="2600" b="1" dirty="0" smtClean="0">
                <a:solidFill>
                  <a:srgbClr val="FFFF00"/>
                </a:solidFill>
              </a:rPr>
              <a:t>Отличительной </a:t>
            </a:r>
            <a:r>
              <a:rPr lang="ru-RU" sz="2600" b="1" dirty="0">
                <a:solidFill>
                  <a:srgbClr val="FFFF00"/>
                </a:solidFill>
              </a:rPr>
              <a:t>особенностью аварий на химически опасных объектах с выбросом </a:t>
            </a:r>
            <a:r>
              <a:rPr lang="ru-RU" sz="2600" b="1" dirty="0" smtClean="0">
                <a:solidFill>
                  <a:srgbClr val="FFFF00"/>
                </a:solidFill>
              </a:rPr>
              <a:t>АХОВ </a:t>
            </a:r>
            <a:r>
              <a:rPr lang="ru-RU" sz="2600" b="1" dirty="0">
                <a:solidFill>
                  <a:srgbClr val="FFFF00"/>
                </a:solidFill>
              </a:rPr>
              <a:t>является то, что при высоких концентрациях химических веществ поражение людей может происходить в короткие сроки. Поэтому сохранение жизни и здоровья людей будет зависеть от умелых и быстрых действий населения. </a:t>
            </a:r>
            <a:endParaRPr lang="ru-RU" sz="2600" b="1" dirty="0" smtClean="0">
              <a:solidFill>
                <a:srgbClr val="FFFF00"/>
              </a:solidFill>
            </a:endParaRPr>
          </a:p>
          <a:p>
            <a:r>
              <a:rPr lang="ru-RU" sz="2600" b="1" dirty="0" smtClean="0">
                <a:solidFill>
                  <a:srgbClr val="FFFF00"/>
                </a:solidFill>
              </a:rPr>
              <a:t>      В </a:t>
            </a:r>
            <a:r>
              <a:rPr lang="ru-RU" sz="2600" b="1" dirty="0">
                <a:solidFill>
                  <a:srgbClr val="FFFF00"/>
                </a:solidFill>
              </a:rPr>
              <a:t>настоящее время в промышленности, сельском хозяйстве, в быту используется более 10 миллионов химических соединений, подавляющее большинство которых в естественной природе не существует. Ежегодно создается человеком до 250 тыс. наименований новых соединений.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86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7864" y="5949280"/>
            <a:ext cx="1586136" cy="94096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332656"/>
            <a:ext cx="8426896" cy="5382344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b="1" dirty="0"/>
              <a:t>Х</a:t>
            </a:r>
            <a:r>
              <a:rPr lang="ru-RU" sz="6600" b="1" dirty="0"/>
              <a:t>арактеристики </a:t>
            </a:r>
            <a:r>
              <a:rPr lang="ru-RU" sz="6600" b="1" dirty="0" smtClean="0"/>
              <a:t>основных сильнодействующих ядовитых веществ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8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0117"/>
            <a:ext cx="7924800" cy="1143000"/>
          </a:xfrm>
        </p:spPr>
        <p:txBody>
          <a:bodyPr/>
          <a:lstStyle/>
          <a:p>
            <a:pPr algn="ctr"/>
            <a:r>
              <a:rPr lang="ru-RU" sz="6000" b="1" dirty="0"/>
              <a:t>А</a:t>
            </a:r>
            <a:r>
              <a:rPr lang="ru-RU" sz="4000" b="1" dirty="0"/>
              <a:t>зотная кислота</a:t>
            </a:r>
            <a:r>
              <a:rPr lang="ru-RU" sz="4000" dirty="0"/>
              <a:t>.</a:t>
            </a:r>
          </a:p>
        </p:txBody>
      </p:sp>
      <p:pic>
        <p:nvPicPr>
          <p:cNvPr id="1026" name="Picture 2" descr="C:\Users\Катя\Desktop\bFdr5QqFpV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3372866" cy="4302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77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9952" y="5842284"/>
            <a:ext cx="794048" cy="101297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ш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496944" cy="538234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Азотная кислота</a:t>
            </a:r>
            <a:r>
              <a:rPr lang="ru-RU" sz="2400" dirty="0"/>
              <a:t> используется при производстве минеральных удобрений, травлении металлов, производстве взрывчатых веществ, лаков, для изготовления химических реактивов.</a:t>
            </a:r>
          </a:p>
          <a:p>
            <a:pPr marL="0" indent="0">
              <a:buNone/>
            </a:pPr>
            <a:r>
              <a:rPr lang="ru-RU" sz="2400" dirty="0" smtClean="0"/>
              <a:t>Бесцветная </a:t>
            </a:r>
            <a:r>
              <a:rPr lang="ru-RU" sz="2400" dirty="0"/>
              <a:t>тяжелая жидкость, дымящаяся в воздухе. Под воздействием света и при нагревании частично разлагается с выделением бурых оксидов азота. Сильнейший окислитель, хорошо смешивается с водой.</a:t>
            </a:r>
          </a:p>
          <a:p>
            <a:pPr marL="0" indent="0">
              <a:buNone/>
            </a:pPr>
            <a:r>
              <a:rPr lang="ru-RU" sz="2400" dirty="0" smtClean="0"/>
              <a:t>Негорючая</a:t>
            </a:r>
            <a:r>
              <a:rPr lang="ru-RU" sz="2400" dirty="0"/>
              <a:t>, но опилки при соприкосновении с ней загораются. Высокотоксичная жидкость, раздражает дыхательные пути, может вызвать разрушение зубов, конъюнктивиты. Воздействие паров резко усиливается при наличии в воздухе моторных масел. При попадании на кожу вызывает сильные ожоги, язвы.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algn="ctr"/>
            <a:r>
              <a:rPr lang="ru-RU" sz="6000" b="1" dirty="0"/>
              <a:t>А</a:t>
            </a:r>
            <a:r>
              <a:rPr lang="ru-RU" sz="4000" b="1" dirty="0"/>
              <a:t>ммиак сжиженный</a:t>
            </a:r>
            <a:r>
              <a:rPr lang="ru-RU" sz="4000" dirty="0"/>
              <a:t>. </a:t>
            </a:r>
            <a:endParaRPr lang="ru-RU" dirty="0"/>
          </a:p>
        </p:txBody>
      </p:sp>
      <p:pic>
        <p:nvPicPr>
          <p:cNvPr id="2050" name="Picture 2" descr="C:\Users\Катя\Desktop\196_1311068340image052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787676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7749" y="5989042"/>
            <a:ext cx="866056" cy="86895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8568952" cy="5238328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/>
              <a:t>А</a:t>
            </a:r>
            <a:r>
              <a:rPr lang="ru-RU" sz="3200" b="1" dirty="0"/>
              <a:t>ммиак сжиженный </a:t>
            </a:r>
            <a:r>
              <a:rPr lang="ru-RU" sz="3200" dirty="0"/>
              <a:t>ш</a:t>
            </a:r>
            <a:r>
              <a:rPr lang="ru-RU" sz="3200" dirty="0" smtClean="0"/>
              <a:t>ироко </a:t>
            </a:r>
            <a:r>
              <a:rPr lang="ru-RU" sz="3200" dirty="0"/>
              <a:t>применяется в производстве азотной кислоты, минеральных удобрений, используется при крашении тканей, производстве зеркал, в холодильных установках.</a:t>
            </a:r>
          </a:p>
          <a:p>
            <a:pPr marL="0" indent="0">
              <a:buNone/>
            </a:pPr>
            <a:r>
              <a:rPr lang="ru-RU" sz="3200" dirty="0"/>
              <a:t>Бесцветный газ с резким запахом. Растворим в воде, легко испаряется. Перевозится в сжиженном состоянии под давлением в стальных емкостях. При попадании в атмосферу дымит.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34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algn="ctr"/>
            <a:r>
              <a:rPr lang="ru-RU" sz="6000" b="1" dirty="0"/>
              <a:t>Г</a:t>
            </a:r>
            <a:r>
              <a:rPr lang="ru-RU" sz="4000" b="1" dirty="0"/>
              <a:t>орючий</a:t>
            </a:r>
            <a:r>
              <a:rPr lang="ru-RU" sz="6000" b="1" dirty="0"/>
              <a:t> </a:t>
            </a:r>
            <a:r>
              <a:rPr lang="ru-RU" sz="4000" b="1" dirty="0"/>
              <a:t>газ</a:t>
            </a:r>
            <a:endParaRPr lang="ru-RU" sz="4000" dirty="0"/>
          </a:p>
        </p:txBody>
      </p:sp>
      <p:pic>
        <p:nvPicPr>
          <p:cNvPr id="3074" name="Picture 2" descr="C:\Users\Катя\Desktop\24VyhGaz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793222" cy="3745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80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1920" y="5917034"/>
            <a:ext cx="1082080" cy="94096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620688"/>
            <a:ext cx="8208912" cy="5094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Горючий </a:t>
            </a:r>
            <a:r>
              <a:rPr lang="ru-RU" sz="2800" b="1" dirty="0" smtClean="0"/>
              <a:t>газ</a:t>
            </a:r>
            <a:r>
              <a:rPr lang="ru-RU" sz="2800" dirty="0" smtClean="0"/>
              <a:t> горит </a:t>
            </a:r>
            <a:r>
              <a:rPr lang="ru-RU" sz="2800" dirty="0"/>
              <a:t>при наличии постоянного источника огня. Пары с воздухом образуют взрывоопасные смеси. Емкости могут взрываться при нагревании. В порожних емкостях образуется взрывоопасная смесь. Опасен при вдыхании. При высоких концентрациях возможен летальный исход. Вызывает сильный кашель, удушье. Пары действуют сильно, вызывая слезотечение. Соприкосновение с кожей вызывает обмораживание. При утечке загрязняет водоемы.</a:t>
            </a:r>
          </a:p>
        </p:txBody>
      </p:sp>
    </p:spTree>
    <p:extLst>
      <p:ext uri="{BB962C8B-B14F-4D97-AF65-F5344CB8AC3E}">
        <p14:creationId xmlns:p14="http://schemas.microsoft.com/office/powerpoint/2010/main" val="339327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algn="ctr"/>
            <a:r>
              <a:rPr lang="ru-RU" sz="6000" b="1" dirty="0" smtClean="0"/>
              <a:t>М</a:t>
            </a:r>
            <a:r>
              <a:rPr lang="ru-RU" sz="4000" b="1" dirty="0" smtClean="0"/>
              <a:t>етан</a:t>
            </a:r>
            <a:endParaRPr lang="ru-RU" sz="4000" dirty="0"/>
          </a:p>
        </p:txBody>
      </p:sp>
      <p:pic>
        <p:nvPicPr>
          <p:cNvPr id="4098" name="Picture 2" descr="C:\Users\Катя\Desktop\6a00d8341c630a53ef00e5539892fb8834-800w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839184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6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1920" y="5917034"/>
            <a:ext cx="1082080" cy="94096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08912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Метан</a:t>
            </a:r>
            <a:r>
              <a:rPr lang="ru-RU" sz="2800" dirty="0"/>
              <a:t> </a:t>
            </a:r>
            <a:r>
              <a:rPr lang="ru-RU" sz="2800" dirty="0" smtClean="0"/>
              <a:t>- простейший </a:t>
            </a:r>
            <a:r>
              <a:rPr lang="ru-RU" sz="2800" dirty="0"/>
              <a:t>углеводород, является компонентом природного газа; химически опасное вещество.</a:t>
            </a:r>
          </a:p>
          <a:p>
            <a:pPr marL="0" indent="0">
              <a:buNone/>
            </a:pPr>
            <a:r>
              <a:rPr lang="ru-RU" sz="2800" dirty="0"/>
              <a:t>Бесцветный легкий газ, не имеющий запаха. Почти растворим в воде. Транспортируется в сжиженном состоянии. Горит синеватым пламенем с выделением большого количества теплоты.</a:t>
            </a:r>
          </a:p>
          <a:p>
            <a:pPr marL="0" indent="0">
              <a:buNone/>
            </a:pPr>
            <a:r>
              <a:rPr lang="ru-RU" sz="2800" dirty="0"/>
              <a:t>Горючий газ, топливо. Смесь метана с воздухом крайне взрывоопасна (особенно в соотношении 1:10). Опасен при вдыхании, действует на центральную нервную систему, вызывая наркотическое состояние.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4510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pPr algn="ctr"/>
            <a:r>
              <a:rPr lang="ru-RU" sz="6000" b="1" dirty="0" smtClean="0"/>
              <a:t>Р</a:t>
            </a:r>
            <a:r>
              <a:rPr lang="ru-RU" sz="4000" b="1" dirty="0" smtClean="0"/>
              <a:t>туть</a:t>
            </a:r>
            <a:endParaRPr lang="ru-RU" dirty="0"/>
          </a:p>
        </p:txBody>
      </p:sp>
      <p:pic>
        <p:nvPicPr>
          <p:cNvPr id="5122" name="Picture 2" descr="C:\Users\Катя\Desktop\rtu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183630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05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5896" y="6205066"/>
            <a:ext cx="1298104" cy="6529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8800" b="1" dirty="0" smtClean="0"/>
          </a:p>
          <a:p>
            <a:pPr marL="0" indent="0" algn="ctr">
              <a:buNone/>
            </a:pPr>
            <a:r>
              <a:rPr lang="ru-RU" sz="9600" b="1" dirty="0" smtClean="0">
                <a:solidFill>
                  <a:srgbClr val="FFFF00"/>
                </a:solidFill>
              </a:rPr>
              <a:t>Ф</a:t>
            </a:r>
            <a:r>
              <a:rPr lang="ru-RU" sz="4800" b="1" dirty="0" smtClean="0">
                <a:solidFill>
                  <a:srgbClr val="FFFF00"/>
                </a:solidFill>
              </a:rPr>
              <a:t>акторы</a:t>
            </a:r>
            <a:r>
              <a:rPr lang="ru-RU" sz="4800" b="1" dirty="0">
                <a:solidFill>
                  <a:srgbClr val="FFFF00"/>
                </a:solidFill>
              </a:rPr>
              <a:t>, возникающие при авариях</a:t>
            </a:r>
            <a:endParaRPr lang="ru-RU" sz="48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71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1920" y="5917034"/>
            <a:ext cx="1082080" cy="94096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8712968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Ртуть</a:t>
            </a:r>
            <a:r>
              <a:rPr lang="ru-RU" sz="2000" dirty="0"/>
              <a:t> </a:t>
            </a:r>
            <a:r>
              <a:rPr lang="ru-RU" sz="2000" dirty="0" smtClean="0"/>
              <a:t>широко </a:t>
            </a:r>
            <a:r>
              <a:rPr lang="ru-RU" sz="2000" dirty="0"/>
              <a:t>применяется в электротехнике, электронике, приборостроении, металлургии, </a:t>
            </a:r>
            <a:r>
              <a:rPr lang="ru-RU" sz="2000" dirty="0" smtClean="0"/>
              <a:t>химии, производстве </a:t>
            </a:r>
            <a:r>
              <a:rPr lang="ru-RU" sz="2000" dirty="0"/>
              <a:t>хлора и щелочей, для получения металлов высокой </a:t>
            </a:r>
            <a:r>
              <a:rPr lang="ru-RU" sz="2000" dirty="0" smtClean="0"/>
              <a:t>чистоты. Блестящий</a:t>
            </a:r>
            <a:r>
              <a:rPr lang="ru-RU" sz="2000" dirty="0"/>
              <a:t>, серебристо-белый, жидкий, тяжелый металл. Заметно испаряется при комнатной температуре, при повышенной температуре скорость испарения сильно возрастает. Растворяет золото, серебро, цинк и др., образуя твердые растворы (амальгамы).</a:t>
            </a:r>
          </a:p>
          <a:p>
            <a:pPr marL="0" indent="0">
              <a:buNone/>
            </a:pPr>
            <a:r>
              <a:rPr lang="ru-RU" sz="2000" dirty="0"/>
              <a:t>Ртуть, особенно ее пары, химические соединения, токсичны, опасны для вдыхания и интенсивно загрязняют окружающую среду. Попадая в организм человека, блокирует биологически активные группы белковой молекулы, вызывая острые и хронические отравления. Оказывает поражающее действие на центральную нервную систему, сердечнососудистую, желудочно-кишечный тракт, органы дыхания, печень, селезенку, почки. Поражающее действие проявляется, как правило, через определенный промежуток времени (при остром отравлении через 8-24 часа).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003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ru-RU" sz="6000" b="1" dirty="0"/>
              <a:t>С</a:t>
            </a:r>
            <a:r>
              <a:rPr lang="ru-RU" sz="4000" b="1" dirty="0"/>
              <a:t>ерная кислота</a:t>
            </a:r>
            <a:endParaRPr lang="ru-RU" sz="4000" dirty="0"/>
          </a:p>
        </p:txBody>
      </p:sp>
      <p:pic>
        <p:nvPicPr>
          <p:cNvPr id="1026" name="Picture 2" descr="C:\Users\Катя\Desktop\ОБЖ\cistern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5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1920" y="5917034"/>
            <a:ext cx="1082080" cy="94096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5517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Серная кислота</a:t>
            </a:r>
            <a:r>
              <a:rPr lang="ru-RU" sz="2400" dirty="0"/>
              <a:t> широко применяется при производстве минеральных удобрений, очистке нефтепродуктов, сушке </a:t>
            </a:r>
            <a:r>
              <a:rPr lang="ru-RU" sz="2400" dirty="0" err="1" smtClean="0"/>
              <a:t>влажныёх</a:t>
            </a:r>
            <a:r>
              <a:rPr lang="ru-RU" sz="2400" dirty="0" smtClean="0"/>
              <a:t> </a:t>
            </a:r>
            <a:r>
              <a:rPr lang="ru-RU" sz="2400" dirty="0"/>
              <a:t>газов, травлении металлов, используется в пищевой промышленности, аккумуляторах автотранспорта, в быту.</a:t>
            </a:r>
          </a:p>
          <a:p>
            <a:pPr marL="0" indent="0">
              <a:buNone/>
            </a:pPr>
            <a:r>
              <a:rPr lang="ru-RU" sz="2400" dirty="0"/>
              <a:t>Бесцветная, тяжелая маслянистая жидкость, </a:t>
            </a:r>
            <a:r>
              <a:rPr lang="ru-RU" sz="2400" dirty="0" smtClean="0"/>
              <a:t>без запаха</a:t>
            </a:r>
            <a:r>
              <a:rPr lang="ru-RU" sz="2400" dirty="0"/>
              <a:t>. На воздухе медленно испаряется. Коррозийная для большинства металлов. Сильный окислитель. Хорошо растворяется в воде. С водой реагирует активно, с выделением тепла и брызг.</a:t>
            </a:r>
          </a:p>
          <a:p>
            <a:pPr marL="0" indent="0">
              <a:buNone/>
            </a:pPr>
            <a:r>
              <a:rPr lang="ru-RU" sz="2400" dirty="0"/>
              <a:t>Негорючая. Обезвоживает дерево. Повышает чувствительность дерева к горению. Воспламеняет органические растворители и масла. Высокотоксичная жидкость. Опасна при вдыхании паров, проглатывании ее с водой и пищей, вызывает сильное раздражение верхних дыхательных путей; при попадании на кожу вызывает сильные ожоги, язвы.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134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ctr"/>
            <a:r>
              <a:rPr lang="ru-RU" sz="6000" b="1" dirty="0"/>
              <a:t>С</a:t>
            </a:r>
            <a:r>
              <a:rPr lang="ru-RU" sz="4000" b="1" dirty="0"/>
              <a:t>ернистый </a:t>
            </a:r>
            <a:r>
              <a:rPr lang="ru-RU" sz="4000" b="1" dirty="0" smtClean="0"/>
              <a:t>ангидрид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581128"/>
            <a:ext cx="9144000" cy="1133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/>
              <a:t>Сернистый ангидрид</a:t>
            </a:r>
            <a:r>
              <a:rPr lang="ru-RU" sz="2000" dirty="0"/>
              <a:t> - это бесцветный газ с резким раздражающим запахом, в 2,2 раза тяжелее воздуха, на воздухе дымит, хорошо растворяется в воде, в спиртах. </a:t>
            </a:r>
            <a:r>
              <a:rPr lang="ru-RU" sz="2000" dirty="0" smtClean="0"/>
              <a:t>Не горюч, </a:t>
            </a:r>
            <a:r>
              <a:rPr lang="ru-RU" sz="2000" dirty="0"/>
              <a:t>взрывоопасен при нагревании емкостей.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Катя\Desktop\SO3-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464496" cy="3472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25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ru-RU" sz="6000" b="1" dirty="0" smtClean="0"/>
              <a:t>С</a:t>
            </a:r>
            <a:r>
              <a:rPr lang="ru-RU" sz="4000" b="1" dirty="0" smtClean="0"/>
              <a:t>ероводород</a:t>
            </a:r>
            <a:endParaRPr lang="ru-RU" sz="4000" dirty="0"/>
          </a:p>
        </p:txBody>
      </p:sp>
      <p:pic>
        <p:nvPicPr>
          <p:cNvPr id="4098" name="Picture 2" descr="C:\Users\Катя\Desktop\180px-Chemistry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2585442" cy="3878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8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1920" y="5917034"/>
            <a:ext cx="1082080" cy="94096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1296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Сероводород</a:t>
            </a:r>
            <a:r>
              <a:rPr lang="ru-RU" sz="2400" dirty="0"/>
              <a:t> - бесцветный газ с резким неприятным запахом. Сжижается при температуре -60,3 0С. Плотность при нормальных условиях составляет 1,7, т.е. более чем в полтора раза тяжелее воздуха. Поэтому при авариях скапливается в низинах, подвалах, тоннелях, первых этажах зданий. Загрязняет водоемы. Содержится в попутных газах месторождений нефти, в вулканических газах, в водах минеральных источников. Применяется в производстве серной кислоты, серы, сульфидов, серо-органических соединений.</a:t>
            </a:r>
          </a:p>
          <a:p>
            <a:pPr marL="0" indent="0">
              <a:buNone/>
            </a:pPr>
            <a:r>
              <a:rPr lang="ru-RU" sz="2400" dirty="0"/>
              <a:t>Сероводород опасен при вдыхании, раздражает кожу и слизистые оболочки. Первые признаки отравления: головная боль, слезотечение, светобоязнь, жжение в глазах, металлический привкус во рту, тошнота, рвота, холодный пот.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068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ru-RU" sz="6000" b="1" dirty="0"/>
              <a:t>С</a:t>
            </a:r>
            <a:r>
              <a:rPr lang="ru-RU" sz="4000" b="1" dirty="0"/>
              <a:t>инильная кислота</a:t>
            </a:r>
            <a:endParaRPr lang="ru-RU" sz="4000" dirty="0"/>
          </a:p>
        </p:txBody>
      </p:sp>
      <p:pic>
        <p:nvPicPr>
          <p:cNvPr id="3074" name="Picture 2" descr="C:\Users\Катя\Desktop\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3235391" cy="386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66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1920" y="5917034"/>
            <a:ext cx="1082080" cy="94096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1296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Синильная кислота - это цианистый водород, цианистоводородная кислота – бесцветная прозрачная жидкость. Она обладает своеобразным дурманящим запахом, напоминающим запах горького миндаля. При обычной температуре очень летуча. Ее капли на воздухе быстро испаряются: летом – в течение 5 мин, зимой – около 1 ч. С водой смешивается во всех отношениях, легко растворяется в спиртах, бензине.</a:t>
            </a:r>
          </a:p>
          <a:p>
            <a:pPr marL="0" indent="0">
              <a:buNone/>
            </a:pPr>
            <a:r>
              <a:rPr lang="ru-RU" sz="2000" b="1" dirty="0"/>
              <a:t>Синильную кислоту используют для получения хлорциана, акрилонитрила, аминокислот, акрилатов, необходимых при производстве пластмасс, а также в качестве фумиганта – средства борьбы с вредителями сельского хозяйства, для обработки закрытых помещений и транспортных средств.</a:t>
            </a:r>
          </a:p>
          <a:p>
            <a:pPr marL="0" indent="0">
              <a:buNone/>
            </a:pPr>
            <a:r>
              <a:rPr lang="ru-RU" sz="2000" b="1" dirty="0"/>
              <a:t>Используется в производстве серной кислоты, солей серной и серноватистой кислот, в бумажном и текстильном производстве. Жидкий сернистый ангидрид применяется как хладагент и растворитель. Опасен при вдыхании, поражает органы дыхания.</a:t>
            </a:r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2752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ru-RU" sz="6000" b="1" dirty="0"/>
              <a:t>С</a:t>
            </a:r>
            <a:r>
              <a:rPr lang="ru-RU" sz="4000" b="1" dirty="0"/>
              <a:t>оляная </a:t>
            </a:r>
            <a:r>
              <a:rPr lang="ru-RU" sz="4000" b="1" dirty="0" smtClean="0"/>
              <a:t>кислота</a:t>
            </a:r>
            <a:endParaRPr lang="ru-RU" sz="4000" dirty="0"/>
          </a:p>
        </p:txBody>
      </p:sp>
      <p:pic>
        <p:nvPicPr>
          <p:cNvPr id="1026" name="Picture 2" descr="C:\Users\Катя\Desktop\main_bi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486400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9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1920" y="5917034"/>
            <a:ext cx="1082080" cy="94096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5517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Соляная кислота используется для изготовления химических реактивов, в медицинской и пищевой промышленности, при травлении металлов, в производстве пластмасс и лакокрасочных материалов.</a:t>
            </a:r>
          </a:p>
          <a:p>
            <a:pPr marL="0" indent="0">
              <a:buNone/>
            </a:pPr>
            <a:r>
              <a:rPr lang="ru-RU" sz="2800" b="1" dirty="0"/>
              <a:t>Бесцветная жидкость с резким удушающим запахом. Легко испаряется и дымит в воздухе. Хорошо растворяется в воде. Коррозийная для большинства металлов.</a:t>
            </a:r>
          </a:p>
          <a:p>
            <a:pPr marL="0" indent="0">
              <a:buNone/>
            </a:pPr>
            <a:r>
              <a:rPr lang="ru-RU" sz="2800" b="1" dirty="0"/>
              <a:t>Негорючая. При взаимодействии с металлами выделяется легковоспламеняющийся газ. Высокотоксичная жидкость. Опасна при вдыхании, проглатывании и попадании на кожу и слизистые оболочки.</a:t>
            </a:r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2533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/>
            </a:r>
            <a:br>
              <a:rPr lang="ru-RU" sz="105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800" b="1" dirty="0" err="1" smtClean="0"/>
              <a:t>Аварийно-химически</a:t>
            </a:r>
            <a:r>
              <a:rPr lang="ru-RU" sz="2800" b="1" dirty="0" smtClean="0"/>
              <a:t>  опасные вещества</a:t>
            </a:r>
            <a:r>
              <a:rPr lang="ru-RU" sz="1600" b="1" dirty="0" smtClean="0"/>
              <a:t> </a:t>
            </a:r>
            <a:r>
              <a:rPr lang="ru-RU" sz="1800" b="1" dirty="0">
                <a:solidFill>
                  <a:srgbClr val="FFFF00"/>
                </a:solidFill>
              </a:rPr>
              <a:t>- это вещества, при попадании которых в окружающую среду в количествах, превышающих предельно допустимые концентрации (ПДК), на людей, животных и растения оказывается воздействие, вызывающее у них поражения различной степени тяжести, в том числе смертельные.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3600" dirty="0"/>
          </a:p>
        </p:txBody>
      </p:sp>
      <p:pic>
        <p:nvPicPr>
          <p:cNvPr id="1026" name="Picture 2" descr="C:\Users\Катя\Desktop\242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916" y="2492896"/>
            <a:ext cx="6743124" cy="4680520"/>
          </a:xfrm>
          <a:prstGeom prst="round2DiagRect">
            <a:avLst>
              <a:gd name="adj1" fmla="val 16667"/>
              <a:gd name="adj2" fmla="val 881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4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ru-RU" sz="6000" b="1" dirty="0"/>
              <a:t>Ф</a:t>
            </a:r>
            <a:r>
              <a:rPr lang="ru-RU" sz="4000" b="1" dirty="0"/>
              <a:t>осфорная </a:t>
            </a:r>
            <a:r>
              <a:rPr lang="ru-RU" sz="4000" b="1" dirty="0" smtClean="0"/>
              <a:t>кислота</a:t>
            </a:r>
            <a:endParaRPr lang="ru-RU" sz="4000" dirty="0"/>
          </a:p>
        </p:txBody>
      </p:sp>
      <p:pic>
        <p:nvPicPr>
          <p:cNvPr id="2050" name="Picture 2" descr="C:\Users\Катя\Desktop\Acidum-phosphoricum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3096285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9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1920" y="5917034"/>
            <a:ext cx="1082080" cy="94096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5517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Фосфорная кислота используется в производстве минеральных удобрений, фармакологических препаратов, нефтепереработке и металлообработке, текстильной, пищевой промышленности.</a:t>
            </a:r>
          </a:p>
          <a:p>
            <a:pPr marL="0" indent="0">
              <a:buNone/>
            </a:pPr>
            <a:r>
              <a:rPr lang="ru-RU" sz="2800" dirty="0"/>
              <a:t>Бесцветная тяжелая жидкость, </a:t>
            </a:r>
            <a:r>
              <a:rPr lang="ru-RU" sz="2800" dirty="0" err="1"/>
              <a:t>гидроскопична</a:t>
            </a:r>
            <a:r>
              <a:rPr lang="ru-RU" sz="2800" dirty="0"/>
              <a:t>. При нагревании свыше 150 0С полностью разлагается. Средний окислитель, растворима в горячей воде.</a:t>
            </a:r>
          </a:p>
          <a:p>
            <a:pPr marL="0" indent="0">
              <a:buNone/>
            </a:pPr>
            <a:r>
              <a:rPr lang="ru-RU" sz="2800" dirty="0"/>
              <a:t>Негорючая. При взаимодействии с металлами выделяется легковоспламеняющийся газ. Токсичная жидкость. Пары кислоты вызывают раздражение слизистой оболочки носа, носовые кровотечения, сухость в носу и горле. При попадании на кожу кислота вызывает воспалительные процессы.</a:t>
            </a:r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129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956"/>
            <a:ext cx="9144000" cy="991684"/>
          </a:xfrm>
        </p:spPr>
        <p:txBody>
          <a:bodyPr/>
          <a:lstStyle/>
          <a:p>
            <a:pPr algn="ctr"/>
            <a:r>
              <a:rPr lang="ru-RU" sz="6000" b="1" dirty="0" smtClean="0"/>
              <a:t>Х</a:t>
            </a:r>
            <a:r>
              <a:rPr lang="ru-RU" sz="4000" b="1" dirty="0" smtClean="0"/>
              <a:t>лор</a:t>
            </a:r>
            <a:endParaRPr lang="ru-RU" sz="4000" dirty="0"/>
          </a:p>
        </p:txBody>
      </p:sp>
      <p:pic>
        <p:nvPicPr>
          <p:cNvPr id="3074" name="Picture 2" descr="C:\Users\Катя\Desktop\sol-protiv-chernix-tochek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888432" cy="3991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92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1920" y="5917034"/>
            <a:ext cx="1082080" cy="94096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5517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Хлор используется в химической промышленности для получения органических и неорганических соединений, хлорирования руд в металлургии, дезинфекции воды, отбеливания тканей.</a:t>
            </a:r>
          </a:p>
          <a:p>
            <a:pPr marL="0" indent="0">
              <a:buNone/>
            </a:pPr>
            <a:r>
              <a:rPr lang="ru-RU" sz="2800" dirty="0"/>
              <a:t>Зеленовато желтый газ с резким раздражающим запахом. Плотнее воздуха в 2,5 раза. Умеренно растворим в воде. Под давлением 0,6 мПа превращается в жидкость. Сильный окислитель.</a:t>
            </a:r>
          </a:p>
          <a:p>
            <a:pPr marL="0" indent="0">
              <a:buNone/>
            </a:pPr>
            <a:r>
              <a:rPr lang="ru-RU" sz="2800" dirty="0"/>
              <a:t>Опасен при вдыхании. Вызывает сильное раздражение глаз и дыхательных путей, которое может привести к отеку легких. Высокие концентрации хлора могут привести к быстрой смерти от рефлекторного торможения дыхательного центра.</a:t>
            </a:r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2056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1920" y="5917034"/>
            <a:ext cx="1082080" cy="94096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55172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800" b="1" dirty="0"/>
              <a:t>О</a:t>
            </a:r>
            <a:r>
              <a:rPr lang="ru-RU" sz="6600" b="1" dirty="0"/>
              <a:t>сновные мероприятия по предупреждению техногенных чрезвычайных ситуаций</a:t>
            </a:r>
            <a:endParaRPr lang="ru-RU" sz="6600" dirty="0"/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1865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1920" y="5917034"/>
            <a:ext cx="1082080" cy="94096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Для предупреждения ЧС техногенного характера проводится комплекс мероприятий организационного, технического, правового характера, направленных на недопущение аварий и катастроф, прежде всего на потенциально опасных объектах и на транспорте. </a:t>
            </a:r>
            <a:r>
              <a:rPr lang="ru-RU" sz="1600" dirty="0" smtClean="0"/>
              <a:t>Основные </a:t>
            </a:r>
            <a:r>
              <a:rPr lang="ru-RU" sz="1600" dirty="0"/>
              <a:t>мероприятия по предупреждению аварий и катастроф на потенциально опасных объектах хозяйствования:</a:t>
            </a:r>
          </a:p>
          <a:p>
            <a:r>
              <a:rPr lang="ru-RU" sz="1600" dirty="0"/>
              <a:t>- размещение потенциально опасных объектов на безопасном удалении от жилой застройки и других объектов;</a:t>
            </a:r>
          </a:p>
          <a:p>
            <a:r>
              <a:rPr lang="ru-RU" sz="1600" dirty="0"/>
              <a:t>- разработка, производство и применение надежных потенциально опасных промышленных установок;</a:t>
            </a:r>
          </a:p>
          <a:p>
            <a:r>
              <a:rPr lang="ru-RU" sz="1600" dirty="0"/>
              <a:t>- внедрение автоматических и автоматизированных систем контроля безопасности производства;</a:t>
            </a:r>
          </a:p>
          <a:p>
            <a:r>
              <a:rPr lang="ru-RU" sz="1600" dirty="0"/>
              <a:t>- повышение надежности самих систем контроля;</a:t>
            </a:r>
          </a:p>
          <a:p>
            <a:r>
              <a:rPr lang="ru-RU" sz="1600" dirty="0"/>
              <a:t>- своевременная замена устаревшего оборудования;</a:t>
            </a:r>
          </a:p>
          <a:p>
            <a:r>
              <a:rPr lang="ru-RU" sz="1600" dirty="0"/>
              <a:t>- своевременная профилактика и техническое обслуживании техники и оборудования;</a:t>
            </a:r>
          </a:p>
          <a:p>
            <a:r>
              <a:rPr lang="ru-RU" sz="1600" dirty="0"/>
              <a:t>- соблюдение обслуживающим персоналом правил эксплуатации оборудования;</a:t>
            </a:r>
          </a:p>
          <a:p>
            <a:r>
              <a:rPr lang="ru-RU" sz="1600" dirty="0"/>
              <a:t>- совершенствование противопожарной защиты и контроль системы пожарной безопасности;</a:t>
            </a:r>
          </a:p>
          <a:p>
            <a:r>
              <a:rPr lang="ru-RU" sz="1600" dirty="0"/>
              <a:t>- снижение опасных веществ на объектах до необходимого количества;</a:t>
            </a:r>
          </a:p>
          <a:p>
            <a:r>
              <a:rPr lang="ru-RU" sz="1600" dirty="0"/>
              <a:t>- соблюдение правил безопасности при транспортировке опасных веществ;</a:t>
            </a:r>
          </a:p>
          <a:p>
            <a:r>
              <a:rPr lang="ru-RU" sz="1600" dirty="0"/>
              <a:t>- использование результатов прогнозирования чрезвычайных ситуаций для совершенствования систем безопасности.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8630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5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1920" y="5917034"/>
            <a:ext cx="1082080" cy="94096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Для </a:t>
            </a:r>
            <a:r>
              <a:rPr lang="ru-RU" sz="2000" dirty="0"/>
              <a:t>предупреждения пожаров проводят профилактические </a:t>
            </a:r>
            <a:r>
              <a:rPr lang="ru-RU" sz="2400" b="1" dirty="0"/>
              <a:t>организационные, технические, режимные и эксплуатационные мероприятия.</a:t>
            </a:r>
            <a:endParaRPr lang="ru-RU" sz="2000" b="1" dirty="0"/>
          </a:p>
          <a:p>
            <a:pPr marL="0" indent="0">
              <a:buNone/>
            </a:pPr>
            <a:r>
              <a:rPr lang="ru-RU" sz="2000" dirty="0"/>
              <a:t>К </a:t>
            </a:r>
            <a:r>
              <a:rPr lang="ru-RU" sz="2400" b="1" dirty="0"/>
              <a:t>организационным</a:t>
            </a:r>
            <a:r>
              <a:rPr lang="ru-RU" sz="2000" dirty="0"/>
              <a:t> относятся: правильная эксплуатация машин и транспорта, правильное содержание зданий, территорий, своевременный инструктаж людей по пожарной безопасности, организация добровольных пожарных дружин, издание приказов по обеспечению пожарной безопасности.</a:t>
            </a:r>
          </a:p>
          <a:p>
            <a:pPr marL="0" indent="0">
              <a:buNone/>
            </a:pPr>
            <a:r>
              <a:rPr lang="ru-RU" sz="2000" dirty="0"/>
              <a:t>К </a:t>
            </a:r>
            <a:r>
              <a:rPr lang="ru-RU" sz="2400" b="1" dirty="0"/>
              <a:t>техническим мероприятиям </a:t>
            </a:r>
            <a:r>
              <a:rPr lang="ru-RU" sz="2000" dirty="0"/>
              <a:t>относятся: соблюдение норм и правил при проектировании зданий, сооружений, устройстве электропроводки, отопления, вентиляции, освещения, правильное размещение оборудования.</a:t>
            </a:r>
          </a:p>
          <a:p>
            <a:pPr marL="0" indent="0">
              <a:buNone/>
            </a:pPr>
            <a:r>
              <a:rPr lang="ru-RU" sz="2000" dirty="0"/>
              <a:t>К </a:t>
            </a:r>
            <a:r>
              <a:rPr lang="ru-RU" sz="2400" b="1" dirty="0"/>
              <a:t>режимным мероприятиям </a:t>
            </a:r>
            <a:r>
              <a:rPr lang="ru-RU" sz="2000" dirty="0"/>
              <a:t>относятся: запрет курения в неустановленных местах, запрет производства огневых и сварочных работ в пожароопасных местах.</a:t>
            </a:r>
          </a:p>
          <a:p>
            <a:pPr marL="0" indent="0">
              <a:buNone/>
            </a:pPr>
            <a:r>
              <a:rPr lang="ru-RU" sz="2000" dirty="0"/>
              <a:t>К </a:t>
            </a:r>
            <a:r>
              <a:rPr lang="ru-RU" sz="2400" b="1" dirty="0"/>
              <a:t>эксплуатационным мероприятиям </a:t>
            </a:r>
            <a:r>
              <a:rPr lang="ru-RU" sz="2000" dirty="0"/>
              <a:t>относятся: своевременная подготовка ремонта и испытания оборудования, профилактические осмотры.</a:t>
            </a:r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6064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1920" y="5917034"/>
            <a:ext cx="1082080" cy="94096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Для предупреждения аварий и катастроф на транспорте проводят комплекс </a:t>
            </a:r>
            <a:r>
              <a:rPr lang="ru-RU" sz="2000" dirty="0" smtClean="0"/>
              <a:t>мероприятий организационного</a:t>
            </a:r>
            <a:r>
              <a:rPr lang="ru-RU" sz="2000" dirty="0"/>
              <a:t>, технического и социального характера. Основными мероприятиями являются:</a:t>
            </a:r>
          </a:p>
          <a:p>
            <a:r>
              <a:rPr lang="ru-RU" sz="1800" dirty="0"/>
              <a:t>- контроль технического состояния транспортных средств, их своевременный профилактический ремонт и техническое обслуживание;</a:t>
            </a:r>
          </a:p>
          <a:p>
            <a:r>
              <a:rPr lang="ru-RU" sz="1800" dirty="0"/>
              <a:t>- выбор времени наиболее безопасного использования транспорта;</a:t>
            </a:r>
          </a:p>
          <a:p>
            <a:r>
              <a:rPr lang="ru-RU" sz="1800" dirty="0"/>
              <a:t>- выбор наиболее безопасных маршрутов движения транспорта;</a:t>
            </a:r>
          </a:p>
          <a:p>
            <a:r>
              <a:rPr lang="ru-RU" sz="1800" dirty="0"/>
              <a:t>- соблюдение водителями правил дорожного движения;</a:t>
            </a:r>
          </a:p>
          <a:p>
            <a:r>
              <a:rPr lang="ru-RU" sz="1800" dirty="0"/>
              <a:t>- выбор транспортных средств для перевозки наиболее опасных грузов;</a:t>
            </a:r>
          </a:p>
          <a:p>
            <a:r>
              <a:rPr lang="ru-RU" sz="1800" dirty="0"/>
              <a:t>- контроль состояния здоровья водителей и лиц, ответственных за безопасность дорожного движения;</a:t>
            </a:r>
          </a:p>
          <a:p>
            <a:r>
              <a:rPr lang="ru-RU" sz="1800" dirty="0"/>
              <a:t>- поддержание удовлетворительного состояния автомобильных и железнодорожных дорог;</a:t>
            </a:r>
          </a:p>
          <a:p>
            <a:r>
              <a:rPr lang="ru-RU" sz="1800" dirty="0"/>
              <a:t>- учет водителями автотранспорта состояния дорог в различные времена года и состояния погоды;</a:t>
            </a:r>
          </a:p>
          <a:p>
            <a:r>
              <a:rPr lang="ru-RU" sz="1800" dirty="0"/>
              <a:t>- соблюдение правил безопасности пассажирами различных видов транспорта.</a:t>
            </a:r>
          </a:p>
          <a:p>
            <a:r>
              <a:rPr lang="ru-RU" sz="1800" dirty="0"/>
              <a:t> </a:t>
            </a:r>
          </a:p>
          <a:p>
            <a:pPr marL="0" indent="0">
              <a:buNone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13397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</p:spPr>
        <p:txBody>
          <a:bodyPr/>
          <a:lstStyle/>
          <a:p>
            <a:r>
              <a:rPr lang="ru-RU" sz="3600" b="1" dirty="0">
                <a:solidFill>
                  <a:srgbClr val="FFFF00"/>
                </a:solidFill>
              </a:rPr>
              <a:t>О</a:t>
            </a:r>
            <a:r>
              <a:rPr lang="ru-RU" sz="2400" b="1" dirty="0">
                <a:solidFill>
                  <a:srgbClr val="FFFF00"/>
                </a:solidFill>
              </a:rPr>
              <a:t>пасными химическими веществами </a:t>
            </a:r>
            <a:r>
              <a:rPr lang="ru-RU" sz="1800" b="1" dirty="0">
                <a:solidFill>
                  <a:srgbClr val="FFFF00"/>
                </a:solidFill>
              </a:rPr>
              <a:t>называются токсичные химические вещества, применяемые в промышленности и в сельском хозяйстве, которые при розливе или выбросе загрязняют окружающую среду и могут привести к гибели или поражению людей, животных и растений.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2050" name="Picture 2" descr="C:\Users\Катя\Desktop\hoo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367" y="2018582"/>
            <a:ext cx="7254575" cy="5010818"/>
          </a:xfrm>
          <a:prstGeom prst="round2DiagRect">
            <a:avLst>
              <a:gd name="adj1" fmla="val 16667"/>
              <a:gd name="adj2" fmla="val 1184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</a:rPr>
              <a:t>Х</a:t>
            </a:r>
            <a:r>
              <a:rPr lang="ru-RU" sz="2400" b="1" dirty="0">
                <a:solidFill>
                  <a:srgbClr val="FFFF00"/>
                </a:solidFill>
              </a:rPr>
              <a:t>имически опасный объект </a:t>
            </a:r>
            <a:r>
              <a:rPr lang="ru-RU" sz="1800" b="1" dirty="0">
                <a:solidFill>
                  <a:srgbClr val="FFFF00"/>
                </a:solidFill>
              </a:rPr>
              <a:t>– это объект экономики или транспортное средство, при авариях и разрушениях которого могут произойти массовые поражения людей, сельскохозяйственных животных и растений </a:t>
            </a:r>
            <a:r>
              <a:rPr lang="ru-RU" sz="1800" b="1" dirty="0" smtClean="0">
                <a:solidFill>
                  <a:srgbClr val="FFFF00"/>
                </a:solidFill>
              </a:rPr>
              <a:t> АХОВ.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600" dirty="0"/>
          </a:p>
        </p:txBody>
      </p:sp>
      <p:pic>
        <p:nvPicPr>
          <p:cNvPr id="3075" name="Picture 3" descr="C:\Users\Катя\Desktop\0005-003-KHimicheski-opasnye-obekty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912" y="1628800"/>
            <a:ext cx="6972267" cy="522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</p:spPr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</a:rPr>
              <a:t>Х</a:t>
            </a:r>
            <a:r>
              <a:rPr lang="ru-RU" sz="2800" b="1" dirty="0">
                <a:solidFill>
                  <a:srgbClr val="FFFF00"/>
                </a:solidFill>
              </a:rPr>
              <a:t>имическая авария </a:t>
            </a:r>
            <a:r>
              <a:rPr lang="ru-RU" sz="1800" b="1" dirty="0">
                <a:solidFill>
                  <a:srgbClr val="FFFF00"/>
                </a:solidFill>
              </a:rPr>
              <a:t>– </a:t>
            </a:r>
            <a:r>
              <a:rPr lang="ru-RU" sz="2000" b="1" dirty="0">
                <a:solidFill>
                  <a:srgbClr val="FFFF00"/>
                </a:solidFill>
              </a:rPr>
              <a:t>авария на химически опасном объекте, сопровождающаяся проливом или выбросом опасных химических веществ, способная привести к гибели или химическому заражению людей, продовольствия, пищевого сырья и кормов, сельскохозяйственных животных и растений, или к химическому заражению окружающей природной среды.</a:t>
            </a:r>
            <a:r>
              <a:rPr lang="ru-RU" sz="2000" dirty="0"/>
              <a:t/>
            </a:r>
            <a:br>
              <a:rPr lang="ru-RU" sz="2000" dirty="0"/>
            </a:br>
            <a:endParaRPr lang="ru-RU" sz="1800" dirty="0"/>
          </a:p>
        </p:txBody>
      </p:sp>
      <p:pic>
        <p:nvPicPr>
          <p:cNvPr id="4" name="Picture 2" descr="C:\Users\Катя\Desktop\50593751ead7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7412" y="2200274"/>
            <a:ext cx="7610662" cy="4657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81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7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</a:rPr>
              <a:t>Х</a:t>
            </a:r>
            <a:r>
              <a:rPr lang="ru-RU" sz="2800" b="1" dirty="0">
                <a:solidFill>
                  <a:srgbClr val="FFFF00"/>
                </a:solidFill>
              </a:rPr>
              <a:t>имическое заражение </a:t>
            </a:r>
            <a:r>
              <a:rPr lang="ru-RU" sz="2000" b="1" dirty="0">
                <a:solidFill>
                  <a:srgbClr val="FFFF00"/>
                </a:solidFill>
              </a:rPr>
              <a:t>– </a:t>
            </a:r>
            <a:r>
              <a:rPr lang="ru-RU" sz="1800" b="1" dirty="0">
                <a:solidFill>
                  <a:srgbClr val="FFFF00"/>
                </a:solidFill>
              </a:rPr>
              <a:t>распространение опасных химических веществ в окружающей природной среде в концентрациях или количествах, создающих угрозу для людей, сельскохозяйственных животных и растений в течение определенного времени.</a:t>
            </a:r>
          </a:p>
        </p:txBody>
      </p:sp>
      <p:pic>
        <p:nvPicPr>
          <p:cNvPr id="5122" name="Picture 2" descr="C:\Users\Катя\Desktop\dei-fougara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574" y="1628800"/>
            <a:ext cx="7831959" cy="522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9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6" y="-243408"/>
            <a:ext cx="9139924" cy="3024336"/>
          </a:xfrm>
        </p:spPr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</a:rPr>
              <a:t>З</a:t>
            </a:r>
            <a:r>
              <a:rPr lang="ru-RU" sz="2800" b="1" dirty="0">
                <a:solidFill>
                  <a:srgbClr val="FFFF00"/>
                </a:solidFill>
              </a:rPr>
              <a:t>она химического поражения </a:t>
            </a:r>
            <a:r>
              <a:rPr lang="ru-RU" sz="2400" b="1" dirty="0">
                <a:solidFill>
                  <a:srgbClr val="FFFF00"/>
                </a:solidFill>
              </a:rPr>
              <a:t>– </a:t>
            </a:r>
            <a:r>
              <a:rPr lang="ru-RU" sz="1800" b="1" dirty="0">
                <a:solidFill>
                  <a:srgbClr val="FFFF00"/>
                </a:solidFill>
              </a:rPr>
              <a:t>территория, зараженная </a:t>
            </a:r>
            <a:r>
              <a:rPr lang="ru-RU" sz="1800" b="1" dirty="0" smtClean="0">
                <a:solidFill>
                  <a:srgbClr val="FFFF00"/>
                </a:solidFill>
              </a:rPr>
              <a:t>АХОВ в опасных </a:t>
            </a:r>
            <a:r>
              <a:rPr lang="ru-RU" sz="1800" b="1" dirty="0">
                <a:solidFill>
                  <a:srgbClr val="FFFF00"/>
                </a:solidFill>
              </a:rPr>
              <a:t>для жизни людей концентрациях</a:t>
            </a:r>
            <a:r>
              <a:rPr lang="ru-RU" sz="1800" b="1" dirty="0" smtClean="0">
                <a:solidFill>
                  <a:srgbClr val="FFFF00"/>
                </a:solidFill>
              </a:rPr>
              <a:t>.</a:t>
            </a:r>
            <a:r>
              <a:rPr lang="ru-RU" sz="1800" b="1" dirty="0">
                <a:solidFill>
                  <a:srgbClr val="FFFF00"/>
                </a:solidFill>
              </a:rPr>
              <a:t> Размеры зоны зависят от направления и скорости распространения ветра, состояния погоды, количества вылившегося или выброшенного СДЯВ, его агрегатного состояния, физических свойств, токсичности и др.</a:t>
            </a:r>
            <a:br>
              <a:rPr lang="ru-RU" sz="1800" b="1" dirty="0">
                <a:solidFill>
                  <a:srgbClr val="FFFF00"/>
                </a:solidFill>
              </a:rPr>
            </a:br>
            <a:r>
              <a:rPr lang="ru-RU" sz="1600" b="1" dirty="0"/>
              <a:t/>
            </a:r>
            <a:br>
              <a:rPr lang="ru-RU" sz="1600" b="1" dirty="0"/>
            </a:br>
            <a:endParaRPr lang="ru-RU" sz="2000" b="1" dirty="0"/>
          </a:p>
        </p:txBody>
      </p:sp>
      <p:pic>
        <p:nvPicPr>
          <p:cNvPr id="4098" name="Picture 2" descr="C:\Users\Катя\Desktop\DSCF533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667" y="2420888"/>
            <a:ext cx="7584843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22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280</TotalTime>
  <Words>2350</Words>
  <Application>Microsoft Office PowerPoint</Application>
  <PresentationFormat>Экран (4:3)</PresentationFormat>
  <Paragraphs>131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0" baseType="lpstr">
      <vt:lpstr>Arial</vt:lpstr>
      <vt:lpstr>Arial Narrow</vt:lpstr>
      <vt:lpstr>Горизонт</vt:lpstr>
      <vt:lpstr>Аварии на химически опасных объектах и их возможные последствия </vt:lpstr>
      <vt:lpstr>Введение </vt:lpstr>
      <vt:lpstr>о</vt:lpstr>
      <vt:lpstr>   Аварийно-химически  опасные вещества - это вещества, при попадании которых в окружающую среду в количествах, превышающих предельно допустимые концентрации (ПДК), на людей, животных и растения оказывается воздействие, вызывающее у них поражения различной степени тяжести, в том числе смертельные.  </vt:lpstr>
      <vt:lpstr>Опасными химическими веществами называются токсичные химические вещества, применяемые в промышленности и в сельском хозяйстве, которые при розливе или выбросе загрязняют окружающую среду и могут привести к гибели или поражению людей, животных и растений. </vt:lpstr>
      <vt:lpstr>Химически опасный объект – это объект экономики или транспортное средство, при авариях и разрушениях которого могут произойти массовые поражения людей, сельскохозяйственных животных и растений  АХОВ. </vt:lpstr>
      <vt:lpstr>Химическая авария – авария на химически опасном объекте, сопровождающаяся проливом или выбросом опасных химических веществ, способная привести к гибели или химическому заражению людей, продовольствия, пищевого сырья и кормов, сельскохозяйственных животных и растений, или к химическому заражению окружающей природной среды. </vt:lpstr>
      <vt:lpstr>Химическое заражение – распространение опасных химических веществ в окружающей природной среде в концентрациях или количествах, создающих угрозу для людей, сельскохозяйственных животных и растений в течение определенного времени.</vt:lpstr>
      <vt:lpstr>Зона химического поражения – территория, зараженная АХОВ в опасных для жизни людей концентрациях. Размеры зоны зависят от направления и скорости распространения ветра, состояния погоды, количества вылившегося или выброшенного СДЯВ, его агрегатного состояния, физических свойств, токсичности и др.  </vt:lpstr>
      <vt:lpstr>Очаг поражения – территория, в пределах которой в результате аварии на химически опасном объекте произошли массовые поражения людей, животных, растений. </vt:lpstr>
      <vt:lpstr>Токсичность – свойство вещества вызывать отравление (интоксикацию) организма; характеризуется дозой вещества, способной вызвать ту или иную степень отравления. </vt:lpstr>
      <vt:lpstr>Токсодоза – количественная характеристика токсичности СДЯВ, соответствующая определенному уровню поражения при его воздействии на живой организм. </vt:lpstr>
      <vt:lpstr>о</vt:lpstr>
      <vt:lpstr>Концентрация – количественная характеристика токсичного облака, зараженного воздуха (количество СДЯВ в единице объема воздуха). Единицы измерения мг/л, г/м3, мг/м3. </vt:lpstr>
      <vt:lpstr>о</vt:lpstr>
      <vt:lpstr>ПДК – максимально-допустимая концентрация, которая при постоянном воздействии на организм человека в течение рабочего дня (8 часов) не может вызвать через длительный промежуток времени патологических изменений или заболеваний. </vt:lpstr>
      <vt:lpstr>о</vt:lpstr>
      <vt:lpstr>Выброс СДЯВ – выход при разгерметизации за короткий промежуток времени из технологических установок, емкостей для хранения или транспортирования СДЯВ в количестве, способном вызвать химическую аварию. </vt:lpstr>
      <vt:lpstr>Пролив СДЯВ – вытекание при разгерметизации из технологических установок, емкостей для хранения или транспортировки СДЯВ в количестве, способном вызвать химическую аварию. </vt:lpstr>
      <vt:lpstr>о</vt:lpstr>
      <vt:lpstr>Азотная кислота.</vt:lpstr>
      <vt:lpstr>ш</vt:lpstr>
      <vt:lpstr>Аммиак сжиженный. </vt:lpstr>
      <vt:lpstr>о</vt:lpstr>
      <vt:lpstr>Горючий газ</vt:lpstr>
      <vt:lpstr>о</vt:lpstr>
      <vt:lpstr>Метан</vt:lpstr>
      <vt:lpstr>о</vt:lpstr>
      <vt:lpstr>Ртуть</vt:lpstr>
      <vt:lpstr>о</vt:lpstr>
      <vt:lpstr>Серная кислота</vt:lpstr>
      <vt:lpstr>о</vt:lpstr>
      <vt:lpstr>Сернистый ангидрид</vt:lpstr>
      <vt:lpstr>Сероводород</vt:lpstr>
      <vt:lpstr>о</vt:lpstr>
      <vt:lpstr>Синильная кислота</vt:lpstr>
      <vt:lpstr>о</vt:lpstr>
      <vt:lpstr>Соляная кислота</vt:lpstr>
      <vt:lpstr>о</vt:lpstr>
      <vt:lpstr>Фосфорная кислота</vt:lpstr>
      <vt:lpstr>о</vt:lpstr>
      <vt:lpstr>Хлор</vt:lpstr>
      <vt:lpstr>о</vt:lpstr>
      <vt:lpstr>о</vt:lpstr>
      <vt:lpstr>о</vt:lpstr>
      <vt:lpstr>о</vt:lpstr>
      <vt:lpstr>о</vt:lpstr>
    </vt:vector>
  </TitlesOfParts>
  <Company>сош №51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Аварии на ХОО и их последствия</dc:title>
  <dc:creator>Дегтярёв А.И.</dc:creator>
  <cp:lastModifiedBy>Зенина Марина Александровна</cp:lastModifiedBy>
  <cp:revision>34</cp:revision>
  <dcterms:created xsi:type="dcterms:W3CDTF">2012-12-24T07:11:48Z</dcterms:created>
  <dcterms:modified xsi:type="dcterms:W3CDTF">2019-11-28T07:10:56Z</dcterms:modified>
</cp:coreProperties>
</file>