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</p:sldMasterIdLst>
  <p:notesMasterIdLst>
    <p:notesMasterId r:id="rId33"/>
  </p:notesMasterIdLst>
  <p:sldIdLst>
    <p:sldId id="256" r:id="rId4"/>
    <p:sldId id="257" r:id="rId5"/>
    <p:sldId id="258" r:id="rId6"/>
    <p:sldId id="259" r:id="rId7"/>
    <p:sldId id="260" r:id="rId8"/>
    <p:sldId id="261" r:id="rId9"/>
    <p:sldId id="266" r:id="rId10"/>
    <p:sldId id="265" r:id="rId11"/>
    <p:sldId id="270" r:id="rId12"/>
    <p:sldId id="267" r:id="rId13"/>
    <p:sldId id="268" r:id="rId14"/>
    <p:sldId id="276" r:id="rId15"/>
    <p:sldId id="273" r:id="rId16"/>
    <p:sldId id="275" r:id="rId17"/>
    <p:sldId id="279" r:id="rId18"/>
    <p:sldId id="277" r:id="rId19"/>
    <p:sldId id="278" r:id="rId20"/>
    <p:sldId id="280" r:id="rId21"/>
    <p:sldId id="281" r:id="rId22"/>
    <p:sldId id="282" r:id="rId23"/>
    <p:sldId id="283" r:id="rId24"/>
    <p:sldId id="284" r:id="rId25"/>
    <p:sldId id="287" r:id="rId26"/>
    <p:sldId id="288" r:id="rId27"/>
    <p:sldId id="289" r:id="rId28"/>
    <p:sldId id="290" r:id="rId29"/>
    <p:sldId id="291" r:id="rId30"/>
    <p:sldId id="546" r:id="rId31"/>
    <p:sldId id="524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1326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EB855-22F9-4891-827A-D0373CCD0E95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B518B-177E-40C6-BD65-21727FEAD3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151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AF59530-FBB5-47A2-957E-3E29071E1D2C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8FD2A1-34FA-42F0-90B4-8B9755336A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9530-FBB5-47A2-957E-3E29071E1D2C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D2A1-34FA-42F0-90B4-8B9755336A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AF59530-FBB5-47A2-957E-3E29071E1D2C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78FD2A1-34FA-42F0-90B4-8B9755336A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AF59530-FBB5-47A2-957E-3E29071E1D2C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8FD2A1-34FA-42F0-90B4-8B9755336A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9530-FBB5-47A2-957E-3E29071E1D2C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78FD2A1-34FA-42F0-90B4-8B9755336A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9530-FBB5-47A2-957E-3E29071E1D2C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78FD2A1-34FA-42F0-90B4-8B9755336A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AF59530-FBB5-47A2-957E-3E29071E1D2C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78FD2A1-34FA-42F0-90B4-8B9755336A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AF59530-FBB5-47A2-957E-3E29071E1D2C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78FD2A1-34FA-42F0-90B4-8B9755336A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9530-FBB5-47A2-957E-3E29071E1D2C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78FD2A1-34FA-42F0-90B4-8B9755336A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9530-FBB5-47A2-957E-3E29071E1D2C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8FD2A1-34FA-42F0-90B4-8B9755336A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9530-FBB5-47A2-957E-3E29071E1D2C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78FD2A1-34FA-42F0-90B4-8B9755336A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9530-FBB5-47A2-957E-3E29071E1D2C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78FD2A1-34FA-42F0-90B4-8B9755336A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AF59530-FBB5-47A2-957E-3E29071E1D2C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78FD2A1-34FA-42F0-90B4-8B9755336A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9530-FBB5-47A2-957E-3E29071E1D2C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D2A1-34FA-42F0-90B4-8B9755336A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AF59530-FBB5-47A2-957E-3E29071E1D2C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78FD2A1-34FA-42F0-90B4-8B9755336A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3770E78-7F61-4B22-92AF-F55A166BE0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2288395-D95C-4024-9280-410A05EEA4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499C8DC-B85A-4115-80FA-502B51905B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E35D7-2702-4E69-8744-E18AE0D6190F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13391516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83B4B85-54B7-4198-9464-48A396B345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6980A8A-9368-4E6C-89B0-5DE1DB88D6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475C4DD-5DA4-4078-9F35-3CAC2C8860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A4F873-FCF6-406F-B7D0-8CF84833C96B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28011585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EAA039-7FB6-4AC0-BE13-3AD183649A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AF974A0-0CD3-478D-B97B-BC0154943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9D2C10-D237-416B-A5B1-6EC1B7D79F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9E1911-9C3B-4A10-AD93-9F60CD6BBE98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10620862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462551-D361-4A3E-8D04-97B0739045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04E871-257F-4965-BF3E-364C0C791B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C23E90-0EC6-4849-A910-D9B0A72758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3F2E1C-979A-4241-B4D5-68C62B9C04C4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1513993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6188AB5-8E11-4662-8D7D-06A654AC1C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2FDADD4-F5A7-4553-8F43-688C356046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1E9FDC4-AE75-4BED-B8BE-3FE6C77AAA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A03F3B-9E6F-453E-91BA-BCD2E9476503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18521869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E2314B9-8AEB-4488-93EF-586E0FAF2C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CEDB097-C015-4288-9DD2-2CF5C5521A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1D98790-3605-467C-A109-C5631971DB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1DE420-EE14-4CD4-B725-164008134F97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81325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008579D-512C-4B58-8019-EE164565D0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EE483EC-2345-47C0-8149-992AFC5D41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93F6876-20A8-40AA-B5F7-FD0F099D03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E1BF68-4675-49A0-9032-82DD38F98894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1710477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9530-FBB5-47A2-957E-3E29071E1D2C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78FD2A1-34FA-42F0-90B4-8B9755336A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F90B62-03F1-4219-9A4B-A077E52497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EACB22-5909-4946-A988-A28DF4C826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464A5A-885D-4C72-B24A-2235CBF9E1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EB40FB-BB48-4FD6-ABB5-1A97F279D4E6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19704780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F7EB5D-C0BA-4CA7-AC8B-70B06088F0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A8CC72-6558-4225-881C-934043B3A4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BABB14-46D0-4509-9A56-ED2BDE5B92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01153E-BCF2-4344-AB8F-C88A7B8140B0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13826806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0F3FBD6-2061-4CAE-836F-82930A6E85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FF5E3F-0C3C-4634-9FBB-526FC1E2B7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E4A357-14CB-448A-BF3D-BB74946B59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D1D00C-0AAA-4E3B-A1B4-35B794F57FA7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33264811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754A1FC-E4C3-4C91-8CF9-FA69C61FC1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4F8FAD-8633-4752-AC87-1245EE76C9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2058B7-14A4-4774-8E06-43C3FBCFE3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ADCD56-78DC-456C-984C-08613CF70DCB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29085826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D0F86F-1D90-4588-9960-2CAE6A2A5C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AEE8B3-1C85-4307-97FC-349089E714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8C35A69-F287-4917-990C-37B9E3320A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DE61A0-93D0-4255-B6FE-C9C28E10057E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12036758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0155B2E-3AEC-4888-A48D-C61E9DA59B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A592E97-2D06-4920-AB07-865E08EC6C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8E6AB825-E332-4024-937F-8252D8E836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E8DBAE-7A14-40D3-902A-9AD945147783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3497356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AF59530-FBB5-47A2-957E-3E29071E1D2C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78FD2A1-34FA-42F0-90B4-8B9755336A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AF59530-FBB5-47A2-957E-3E29071E1D2C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78FD2A1-34FA-42F0-90B4-8B9755336A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9530-FBB5-47A2-957E-3E29071E1D2C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78FD2A1-34FA-42F0-90B4-8B9755336A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9530-FBB5-47A2-957E-3E29071E1D2C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8FD2A1-34FA-42F0-90B4-8B9755336A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9530-FBB5-47A2-957E-3E29071E1D2C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78FD2A1-34FA-42F0-90B4-8B9755336A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AF59530-FBB5-47A2-957E-3E29071E1D2C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78FD2A1-34FA-42F0-90B4-8B9755336A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F59530-FBB5-47A2-957E-3E29071E1D2C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78FD2A1-34FA-42F0-90B4-8B9755336A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F59530-FBB5-47A2-957E-3E29071E1D2C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78FD2A1-34FA-42F0-90B4-8B9755336A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C88E2E3-E94B-4F50-A483-1E2A3ACE70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Click to edit Master title style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E18EF7B-4512-414B-9CBF-A51C3F2904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Click to edit Master text styles</a:t>
            </a:r>
          </a:p>
          <a:p>
            <a:pPr lvl="1"/>
            <a:r>
              <a:rPr lang="en-GB" altLang="ru-RU"/>
              <a:t>Second level</a:t>
            </a:r>
          </a:p>
          <a:p>
            <a:pPr lvl="2"/>
            <a:r>
              <a:rPr lang="en-GB" altLang="ru-RU"/>
              <a:t>Third level</a:t>
            </a:r>
          </a:p>
          <a:p>
            <a:pPr lvl="3"/>
            <a:r>
              <a:rPr lang="en-GB" altLang="ru-RU"/>
              <a:t>Fourth level</a:t>
            </a:r>
          </a:p>
          <a:p>
            <a:pPr lvl="4"/>
            <a:r>
              <a:rPr lang="en-GB" altLang="ru-RU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74793BC-0074-40A5-9D99-BCB7FC2E204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A3EE48E-1BF1-48AF-9891-9ECF8488F94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8A4FD0C-ECF9-40B5-9324-747BDC83B4D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21EDDBD-9B1B-4A26-BD0A-F5388BAC9778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1868333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6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0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22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11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9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1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19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36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764704"/>
            <a:ext cx="8424936" cy="4536504"/>
          </a:xfrm>
        </p:spPr>
        <p:txBody>
          <a:bodyPr>
            <a:normAutofit/>
          </a:bodyPr>
          <a:lstStyle/>
          <a:p>
            <a:r>
              <a:rPr lang="ru-RU" sz="6600" dirty="0"/>
              <a:t>Правила нахождения первообразных</a:t>
            </a:r>
            <a:br>
              <a:rPr lang="ru-RU" sz="6600" dirty="0"/>
            </a:br>
            <a:r>
              <a:rPr lang="ru-RU" dirty="0"/>
              <a:t>для 11Б класса (алгебра)</a:t>
            </a:r>
          </a:p>
        </p:txBody>
      </p:sp>
    </p:spTree>
  </p:cSld>
  <p:clrMapOvr>
    <a:masterClrMapping/>
  </p:clrMapOvr>
  <p:transition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67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Вычислить первообразные функций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Содержимое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 fontAlgn="ctr">
                  <a:buNone/>
                </a:pPr>
                <a:r>
                  <a:rPr lang="ru-RU" sz="3200" b="1" dirty="0"/>
                  <a:t>1.</a:t>
                </a:r>
                <a:r>
                  <a:rPr lang="en-US" sz="3200" b="1" dirty="0"/>
                  <a:t>f(x)=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3200" b="1" dirty="0"/>
                  <a:t>-x+1</a:t>
                </a:r>
              </a:p>
              <a:p>
                <a:pPr marL="0" lvl="0" indent="0">
                  <a:spcBef>
                    <a:spcPts val="0"/>
                  </a:spcBef>
                  <a:buClrTx/>
                  <a:buSzTx/>
                  <a:buNone/>
                </a:pPr>
                <a:r>
                  <a:rPr lang="en-US" sz="3600" b="1" dirty="0">
                    <a:solidFill>
                      <a:prstClr val="black"/>
                    </a:solidFill>
                  </a:rPr>
                  <a:t>F(x)=4</a:t>
                </a:r>
                <a14:m>
                  <m:oMath xmlns:m="http://schemas.openxmlformats.org/officeDocument/2006/math">
                    <m:r>
                      <a:rPr lang="ru-RU" sz="36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ru-RU" sz="36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36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6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6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en-US" sz="36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36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𝟓</m:t>
                            </m:r>
                            <m:r>
                              <a:rPr lang="en-US" sz="36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36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p>
                        </m:sSup>
                      </m:num>
                      <m:den>
                        <m:r>
                          <a:rPr lang="en-US" sz="36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36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  <m:r>
                          <a:rPr lang="en-US" sz="36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  <m:r>
                          <a:rPr lang="en-US" sz="36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36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en-US" sz="36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3600" b="1" dirty="0">
                    <a:solidFill>
                      <a:prstClr val="black"/>
                    </a:solidFill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600" b="1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1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600" b="1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3600" b="1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3600" b="1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p>
                        </m:sSup>
                      </m:num>
                      <m:den>
                        <m:r>
                          <a:rPr lang="en-US" sz="3600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3600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600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en-US" sz="3600" b="1" dirty="0">
                    <a:solidFill>
                      <a:prstClr val="black"/>
                    </a:solidFill>
                  </a:rPr>
                  <a:t>+</a:t>
                </a:r>
                <a:r>
                  <a:rPr lang="en-US" sz="3600" b="1" i="1" dirty="0" err="1">
                    <a:solidFill>
                      <a:prstClr val="black"/>
                    </a:solidFill>
                  </a:rPr>
                  <a:t>x+C</a:t>
                </a:r>
                <a:endParaRPr lang="ru-RU" sz="3600" b="1" i="1" dirty="0">
                  <a:solidFill>
                    <a:prstClr val="black"/>
                  </a:solidFill>
                </a:endParaRPr>
              </a:p>
              <a:p>
                <a:pPr marL="0" lvl="0" indent="0">
                  <a:spcBef>
                    <a:spcPts val="0"/>
                  </a:spcBef>
                  <a:buClrTx/>
                  <a:buSzTx/>
                  <a:buNone/>
                </a:pPr>
                <a:r>
                  <a:rPr lang="en-US" sz="3200" b="1" dirty="0"/>
                  <a:t>F(x)=4</a:t>
                </a:r>
                <a14:m>
                  <m:oMath xmlns:m="http://schemas.openxmlformats.org/officeDocument/2006/math">
                    <m:r>
                      <a:rPr lang="ru-RU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ru-RU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32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32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2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sz="32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</m:sup>
                        </m:sSup>
                      </m:num>
                      <m:den>
                        <m:f>
                          <m:fPr>
                            <m:ctrlPr>
                              <a:rPr lang="en-US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den>
                    </m:f>
                  </m:oMath>
                </a14:m>
                <a:r>
                  <a:rPr lang="en-US" sz="3200" b="1" dirty="0"/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b="1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dirty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200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3200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200" b="1" dirty="0"/>
                  <a:t>+</a:t>
                </a:r>
                <a:r>
                  <a:rPr lang="en-US" sz="3200" b="1" i="1" dirty="0" err="1"/>
                  <a:t>x+C</a:t>
                </a:r>
                <a:r>
                  <a:rPr lang="en-US" sz="3200" b="1" dirty="0"/>
                  <a:t>=</a:t>
                </a:r>
                <a:r>
                  <a:rPr lang="en-US" sz="3600" b="1" dirty="0">
                    <a:solidFill>
                      <a:prstClr val="black"/>
                    </a:solidFill>
                  </a:rPr>
                  <a:t>4</a:t>
                </a:r>
                <a14:m>
                  <m:oMath xmlns:m="http://schemas.openxmlformats.org/officeDocument/2006/math">
                    <m:r>
                      <a:rPr lang="ru-RU" sz="36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3600" b="1" dirty="0">
                    <a:solidFill>
                      <a:prstClr val="black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en-US" sz="36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rad>
                    <m:r>
                      <a:rPr lang="en-US" sz="36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b="1" dirty="0">
                    <a:solidFill>
                      <a:prstClr val="black"/>
                    </a:solidFill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600" b="1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1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600" b="1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3600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600" b="1" dirty="0">
                    <a:solidFill>
                      <a:prstClr val="black"/>
                    </a:solidFill>
                  </a:rPr>
                  <a:t>+</a:t>
                </a:r>
                <a:r>
                  <a:rPr lang="en-US" sz="3600" b="1" i="1" dirty="0" err="1">
                    <a:solidFill>
                      <a:prstClr val="black"/>
                    </a:solidFill>
                  </a:rPr>
                  <a:t>x+C</a:t>
                </a:r>
                <a:endParaRPr lang="en-US" sz="3600" b="1" i="1" dirty="0">
                  <a:solidFill>
                    <a:prstClr val="black"/>
                  </a:solidFill>
                </a:endParaRPr>
              </a:p>
              <a:p>
                <a:pPr marL="0" lvl="0" indent="0">
                  <a:spcBef>
                    <a:spcPts val="0"/>
                  </a:spcBef>
                  <a:buClrTx/>
                  <a:buSzTx/>
                  <a:buNone/>
                </a:pPr>
                <a:r>
                  <a:rPr lang="en-US" sz="3600" b="1" dirty="0"/>
                  <a:t>F(x)=8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rad>
                    <m:r>
                      <a:rPr lang="en-US" sz="40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000" b="1" dirty="0">
                    <a:solidFill>
                      <a:prstClr val="black"/>
                    </a:solidFill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000" b="1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1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000" b="1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4000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4000" b="1" dirty="0">
                    <a:solidFill>
                      <a:prstClr val="black"/>
                    </a:solidFill>
                  </a:rPr>
                  <a:t>+</a:t>
                </a:r>
                <a:r>
                  <a:rPr lang="en-US" sz="4000" b="1" i="1" dirty="0" err="1">
                    <a:solidFill>
                      <a:prstClr val="black"/>
                    </a:solidFill>
                  </a:rPr>
                  <a:t>x+C</a:t>
                </a:r>
                <a:endParaRPr lang="en-US" sz="4000" b="1" i="1" dirty="0">
                  <a:solidFill>
                    <a:prstClr val="black"/>
                  </a:solidFill>
                </a:endParaRPr>
              </a:p>
              <a:p>
                <a:pPr marL="0" lvl="0" indent="0">
                  <a:spcBef>
                    <a:spcPts val="0"/>
                  </a:spcBef>
                  <a:buClrTx/>
                  <a:buSzTx/>
                  <a:buNone/>
                </a:pPr>
                <a:endParaRPr lang="ru-RU" sz="4000" b="1" dirty="0">
                  <a:solidFill>
                    <a:prstClr val="black"/>
                  </a:solidFill>
                </a:endParaRPr>
              </a:p>
              <a:p>
                <a:pPr marL="0" lvl="0" indent="0">
                  <a:spcBef>
                    <a:spcPts val="0"/>
                  </a:spcBef>
                  <a:buClrTx/>
                  <a:buSzTx/>
                  <a:buNone/>
                </a:pPr>
                <a:endParaRPr lang="ru-RU" sz="3600" b="1" dirty="0">
                  <a:solidFill>
                    <a:prstClr val="black"/>
                  </a:solidFill>
                </a:endParaRPr>
              </a:p>
              <a:p>
                <a:pPr marL="0" indent="0" fontAlgn="ctr">
                  <a:buNone/>
                </a:pPr>
                <a:endParaRPr lang="ru-RU" sz="3200" b="1" dirty="0"/>
              </a:p>
              <a:p>
                <a:pPr marL="0" indent="0" fontAlgn="ctr">
                  <a:buNone/>
                </a:pPr>
                <a:endParaRPr lang="en-US" sz="3200" b="1" dirty="0"/>
              </a:p>
            </p:txBody>
          </p:sp>
        </mc:Choice>
        <mc:Fallback xmlns="">
          <p:sp>
            <p:nvSpPr>
              <p:cNvPr id="3" name="Содержимое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23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z="4000" dirty="0">
                <a:solidFill>
                  <a:srgbClr val="775F55"/>
                </a:solidFill>
              </a:rPr>
              <a:t>Вычислить первообразные функций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Содержимое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b="1" dirty="0">
                    <a:ea typeface="Calibri"/>
                    <a:cs typeface="Times New Roman"/>
                  </a:rPr>
                  <a:t>2).f(x)=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  <a:ea typeface="Calibri"/>
                        <a:cs typeface="Times New Roman"/>
                      </a:rPr>
                      <m:t>𝟖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/>
                      </a:rPr>
                      <m:t>∙</m:t>
                    </m:r>
                    <m:rad>
                      <m:radPr>
                        <m:ctrlP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/>
                          </a:rPr>
                          <m:t>𝟑</m:t>
                        </m:r>
                      </m:deg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/>
                          </a:rPr>
                          <m:t>𝒙</m:t>
                        </m:r>
                      </m:e>
                    </m:rad>
                  </m:oMath>
                </a14:m>
                <a:r>
                  <a:rPr lang="en-US" sz="2800" b="1" dirty="0">
                    <a:ea typeface="Calibri"/>
                    <a:cs typeface="Times New Roman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dirty="0" smtClean="0"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fPr>
                      <m:num>
                        <m:r>
                          <a:rPr lang="en-US" sz="2800" b="1" i="1" dirty="0" smtClean="0">
                            <a:latin typeface="Cambria Math" panose="02040503050406030204" pitchFamily="18" charset="0"/>
                            <a:cs typeface="Times New Roman"/>
                          </a:rPr>
                          <m:t>𝟏</m:t>
                        </m:r>
                      </m:num>
                      <m:den>
                        <m:r>
                          <a:rPr lang="en-US" sz="2800" b="1" i="1" dirty="0" smtClean="0">
                            <a:latin typeface="Cambria Math" panose="02040503050406030204" pitchFamily="18" charset="0"/>
                            <a:cs typeface="Times New Roman"/>
                          </a:rPr>
                          <m:t>𝒙</m:t>
                        </m:r>
                      </m:den>
                    </m:f>
                  </m:oMath>
                </a14:m>
                <a:r>
                  <a:rPr lang="en-US" sz="2800" b="1" dirty="0">
                    <a:ea typeface="Calibri"/>
                    <a:cs typeface="Times New Roman"/>
                  </a:rPr>
                  <a:t>-2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/>
                      </a:rPr>
                      <m:t>∙</m:t>
                    </m:r>
                    <m:sSup>
                      <m:sSupPr>
                        <m:ctrlP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/>
                          </a:rPr>
                          <m:t>𝒆</m:t>
                        </m:r>
                      </m:e>
                      <m:sup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en-US" sz="2800" b="1" dirty="0">
                    <a:ea typeface="Calibri"/>
                    <a:cs typeface="Times New Roman"/>
                  </a:rPr>
                  <a:t>+5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b="1" dirty="0">
                    <a:solidFill>
                      <a:prstClr val="black"/>
                    </a:solidFill>
                  </a:rPr>
                  <a:t>F(x)=8</a:t>
                </a:r>
                <a14:m>
                  <m:oMath xmlns:m="http://schemas.openxmlformats.org/officeDocument/2006/math">
                    <m:r>
                      <a:rPr lang="ru-RU" sz="28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ru-RU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2800" b="1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1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sz="2800" b="1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𝟑</m:t>
                                </m:r>
                              </m:den>
                            </m:f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p>
                        </m:sSup>
                      </m:num>
                      <m:den>
                        <m:f>
                          <m:fPr>
                            <m:ctrlP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den>
                    </m:f>
                    <m:func>
                      <m:funcPr>
                        <m:ctrlP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func>
                    <m:r>
                      <a:rPr lang="en-US" sz="2800" b="1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800" b="1" dirty="0">
                    <a:ea typeface="Calibri"/>
                    <a:cs typeface="Times New Roman"/>
                  </a:rPr>
                  <a:t>2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/>
                      </a:rPr>
                      <m:t>∙</m:t>
                    </m:r>
                    <m:sSup>
                      <m:sSupPr>
                        <m:ctrlP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/>
                          </a:rPr>
                          <m:t>𝒆</m:t>
                        </m:r>
                      </m:e>
                      <m:sup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en-US" sz="2800" b="1" dirty="0">
                    <a:ea typeface="Calibri"/>
                    <a:cs typeface="Times New Roman"/>
                  </a:rPr>
                  <a:t>+5x</a:t>
                </a:r>
                <a:r>
                  <a:rPr lang="en-US" sz="2800" b="1" i="1" dirty="0">
                    <a:solidFill>
                      <a:prstClr val="black"/>
                    </a:solidFill>
                  </a:rPr>
                  <a:t>+C=</a:t>
                </a:r>
              </a:p>
              <a:p>
                <a:pPr marL="0" indent="0">
                  <a:lnSpc>
                    <a:spcPct val="115000"/>
                  </a:lnSpc>
                  <a:spcAft>
                    <a:spcPts val="1000"/>
                  </a:spcAft>
                  <a:buNone/>
                </a:pPr>
                <a:r>
                  <a:rPr lang="en-US" sz="2800" b="1" i="1" dirty="0">
                    <a:solidFill>
                      <a:prstClr val="black"/>
                    </a:solidFill>
                  </a:rPr>
                  <a:t>=6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g>
                      <m:e>
                        <m:sSup>
                          <m:sSupPr>
                            <m:ctrlP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800" b="1" dirty="0">
                    <a:solidFill>
                      <a:prstClr val="black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func>
                    <m:r>
                      <a:rPr lang="en-US" sz="2800" b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800" b="1" dirty="0">
                    <a:ea typeface="Calibri"/>
                    <a:cs typeface="Times New Roman"/>
                  </a:rPr>
                  <a:t>2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/>
                      </a:rPr>
                      <m:t>∙</m:t>
                    </m:r>
                    <m:sSup>
                      <m:sSupPr>
                        <m:ctrlP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/>
                          </a:rPr>
                          <m:t>𝒆</m:t>
                        </m:r>
                      </m:e>
                      <m:sup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en-US" sz="2800" b="1" dirty="0">
                    <a:ea typeface="Calibri"/>
                    <a:cs typeface="Times New Roman"/>
                  </a:rPr>
                  <a:t>+5x</a:t>
                </a:r>
                <a:r>
                  <a:rPr lang="en-US" sz="2800" b="1" i="1" dirty="0">
                    <a:solidFill>
                      <a:prstClr val="black"/>
                    </a:solidFill>
                  </a:rPr>
                  <a:t>+C</a:t>
                </a:r>
                <a:endParaRPr lang="ru-RU" sz="2800" b="1" i="1" dirty="0">
                  <a:solidFill>
                    <a:prstClr val="black"/>
                  </a:solidFill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en-US" sz="2800" b="1" dirty="0"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3" name="Содержимое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1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1071546"/>
            <a:ext cx="850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sz="36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первообразная для функции </a:t>
            </a:r>
            <a:r>
              <a:rPr lang="en-US" sz="36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en-US" sz="36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константы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причем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" name="Формула" r:id="rId3" imgW="114151" imgH="215619" progId="Equation.3">
                  <p:embed/>
                </p:oleObj>
              </mc:Choice>
              <mc:Fallback>
                <p:oleObj name="Формула" r:id="rId3" imgW="114151" imgH="215619" progId="Equation.3">
                  <p:embed/>
                  <p:pic>
                    <p:nvPicPr>
                      <p:cNvPr id="4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7000892" y="1643050"/>
          <a:ext cx="1357322" cy="6786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3" name="Формула" r:id="rId5" imgW="355138" imgH="177569" progId="Equation.3">
                  <p:embed/>
                </p:oleObj>
              </mc:Choice>
              <mc:Fallback>
                <p:oleObj name="Формула" r:id="rId5" imgW="355138" imgH="177569" progId="Equation.3">
                  <p:embed/>
                  <p:pic>
                    <p:nvPicPr>
                      <p:cNvPr id="5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92" y="1643050"/>
                        <a:ext cx="1357322" cy="6786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928662" y="2285992"/>
          <a:ext cx="3608771" cy="1928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4" name="Формула" r:id="rId7" imgW="736280" imgH="393529" progId="Equation.3">
                  <p:embed/>
                </p:oleObj>
              </mc:Choice>
              <mc:Fallback>
                <p:oleObj name="Формула" r:id="rId7" imgW="736280" imgH="393529" progId="Equation.3">
                  <p:embed/>
                  <p:pic>
                    <p:nvPicPr>
                      <p:cNvPr id="6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2285992"/>
                        <a:ext cx="3608771" cy="19288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143504" y="4214818"/>
          <a:ext cx="3143272" cy="1047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5" name="Формула" r:id="rId9" imgW="609336" imgH="203112" progId="Equation.3">
                  <p:embed/>
                </p:oleObj>
              </mc:Choice>
              <mc:Fallback>
                <p:oleObj name="Формула" r:id="rId9" imgW="609336" imgH="203112" progId="Equation.3">
                  <p:embed/>
                  <p:pic>
                    <p:nvPicPr>
                      <p:cNvPr id="7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4" y="4214818"/>
                        <a:ext cx="3143272" cy="10477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7158" y="2857496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ru-RU" dirty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00562" y="2928934"/>
            <a:ext cx="4429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-первообразная для функции </a:t>
            </a:r>
          </a:p>
        </p:txBody>
      </p:sp>
    </p:spTree>
    <p:extLst>
      <p:ext uri="{BB962C8B-B14F-4D97-AF65-F5344CB8AC3E}">
        <p14:creationId xmlns:p14="http://schemas.microsoft.com/office/powerpoint/2010/main" val="128556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36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36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48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48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48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solidFill>
                  <a:srgbClr val="775F55"/>
                </a:solidFill>
              </a:rPr>
              <a:t>Вычислить первообразные функций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Содержимое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648" y="1600200"/>
                <a:ext cx="7991800" cy="50292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3).f(x)=sin2x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200" b="1" dirty="0">
                        <a:solidFill>
                          <a:prstClr val="black"/>
                        </a:solidFill>
                      </a:rPr>
                      <m:t>F</m:t>
                    </m:r>
                    <m:r>
                      <m:rPr>
                        <m:nor/>
                      </m:rPr>
                      <a:rPr lang="en-US" sz="3200" b="1" dirty="0">
                        <a:solidFill>
                          <a:prstClr val="black"/>
                        </a:solidFill>
                      </a:rPr>
                      <m:t>(</m:t>
                    </m:r>
                    <m:r>
                      <m:rPr>
                        <m:nor/>
                      </m:rPr>
                      <a:rPr lang="en-US" sz="3200" b="1" dirty="0">
                        <a:solidFill>
                          <a:prstClr val="black"/>
                        </a:solidFill>
                      </a:rPr>
                      <m:t>x</m:t>
                    </m:r>
                    <m:r>
                      <m:rPr>
                        <m:nor/>
                      </m:rPr>
                      <a:rPr lang="en-US" sz="3200" b="1" dirty="0">
                        <a:solidFill>
                          <a:prstClr val="black"/>
                        </a:solidFill>
                      </a:rPr>
                      <m:t>)=</m:t>
                    </m:r>
                    <m:f>
                      <m:fPr>
                        <m:ctrlPr>
                          <a:rPr lang="en-US" sz="3200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dirty="0"/>
                  <a:t>cos2x+C</a:t>
                </a:r>
              </a:p>
              <a:p>
                <a:r>
                  <a:rPr lang="en-US" dirty="0"/>
                  <a:t>4).f(x)=cos(3x-5)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800" b="1" dirty="0">
                        <a:solidFill>
                          <a:prstClr val="black"/>
                        </a:solidFill>
                      </a:rPr>
                      <m:t>F</m:t>
                    </m:r>
                    <m:r>
                      <m:rPr>
                        <m:nor/>
                      </m:rPr>
                      <a:rPr lang="en-US" sz="2800" b="1" dirty="0">
                        <a:solidFill>
                          <a:prstClr val="black"/>
                        </a:solidFill>
                      </a:rPr>
                      <m:t>(</m:t>
                    </m:r>
                    <m:r>
                      <m:rPr>
                        <m:nor/>
                      </m:rPr>
                      <a:rPr lang="en-US" sz="2800" b="1" dirty="0">
                        <a:solidFill>
                          <a:prstClr val="black"/>
                        </a:solidFill>
                      </a:rPr>
                      <m:t>x</m:t>
                    </m:r>
                    <m:r>
                      <m:rPr>
                        <m:nor/>
                      </m:rPr>
                      <a:rPr lang="en-US" sz="2800" b="1" dirty="0">
                        <a:solidFill>
                          <a:prstClr val="black"/>
                        </a:solidFill>
                      </a:rPr>
                      <m:t>)=</m:t>
                    </m:r>
                    <m:f>
                      <m:fPr>
                        <m:ctrlPr>
                          <a:rPr lang="en-US" sz="2800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dirty="0"/>
                  <a:t>sin(3x-5)+C</a:t>
                </a:r>
              </a:p>
              <a:p>
                <a:r>
                  <a:rPr lang="en-US" dirty="0"/>
                  <a:t>5). f(x)=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F(x)=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</m:oMath>
                </a14:m>
                <a:r>
                  <a:rPr lang="en-US" dirty="0"/>
                  <a:t>+C</a:t>
                </a:r>
              </a:p>
              <a:p>
                <a:r>
                  <a:rPr lang="en-US" dirty="0"/>
                  <a:t>6). f(x)=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800" b="1" dirty="0">
                        <a:solidFill>
                          <a:prstClr val="black"/>
                        </a:solidFill>
                      </a:rPr>
                      <m:t>F</m:t>
                    </m:r>
                    <m:r>
                      <m:rPr>
                        <m:nor/>
                      </m:rPr>
                      <a:rPr lang="en-US" sz="2800" b="1" dirty="0">
                        <a:solidFill>
                          <a:prstClr val="black"/>
                        </a:solidFill>
                      </a:rPr>
                      <m:t>(</m:t>
                    </m:r>
                    <m:r>
                      <m:rPr>
                        <m:nor/>
                      </m:rPr>
                      <a:rPr lang="en-US" sz="2800" b="1" dirty="0">
                        <a:solidFill>
                          <a:prstClr val="black"/>
                        </a:solidFill>
                      </a:rPr>
                      <m:t>x</m:t>
                    </m:r>
                    <m:r>
                      <m:rPr>
                        <m:nor/>
                      </m:rPr>
                      <a:rPr lang="en-US" sz="2800" b="1" dirty="0">
                        <a:solidFill>
                          <a:prstClr val="black"/>
                        </a:solidFill>
                      </a:rPr>
                      <m:t>)=</m:t>
                    </m:r>
                    <m:f>
                      <m:fPr>
                        <m:ctrlPr>
                          <a:rPr lang="en-US" sz="2800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(2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+1)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</m:num>
                      <m:den>
                        <m:r>
                          <a:rPr lang="en-US" sz="2800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800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800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dirty="0"/>
                  <a:t>+C=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(2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+1)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dirty="0"/>
                  <a:t>+C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Содержимое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648" y="1600200"/>
                <a:ext cx="7991800" cy="5029200"/>
              </a:xfrm>
              <a:blipFill>
                <a:blip r:embed="rId2"/>
                <a:stretch>
                  <a:fillRect l="-458" t="-20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solidFill>
                  <a:srgbClr val="775F55"/>
                </a:solidFill>
              </a:rPr>
              <a:t>Вычислить первообразные функций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№20.13(а), 20.14(</a:t>
            </a:r>
            <a:r>
              <a:rPr lang="ru-RU" sz="5400" dirty="0" err="1"/>
              <a:t>аб</a:t>
            </a:r>
            <a:r>
              <a:rPr lang="ru-RU" sz="5400" dirty="0"/>
              <a:t>), 20.15(а), 20.17(</a:t>
            </a:r>
            <a:r>
              <a:rPr lang="ru-RU" sz="5400" dirty="0" err="1"/>
              <a:t>аб</a:t>
            </a:r>
            <a:r>
              <a:rPr lang="ru-RU" sz="5400" dirty="0"/>
              <a:t>), 20.20(</a:t>
            </a:r>
            <a:r>
              <a:rPr lang="ru-RU" sz="5400" dirty="0" err="1"/>
              <a:t>аб</a:t>
            </a:r>
            <a:r>
              <a:rPr lang="ru-RU" sz="5400" dirty="0"/>
              <a:t>), 20.21(</a:t>
            </a:r>
            <a:r>
              <a:rPr lang="ru-RU" sz="5400" dirty="0" err="1"/>
              <a:t>аб</a:t>
            </a:r>
            <a:r>
              <a:rPr lang="ru-RU" sz="5400"/>
              <a:t>), 20.22(</a:t>
            </a:r>
            <a:r>
              <a:rPr lang="ru-RU" sz="5400" dirty="0"/>
              <a:t>а), 20.25(</a:t>
            </a:r>
            <a:r>
              <a:rPr lang="ru-RU" sz="5400" dirty="0" err="1"/>
              <a:t>а,б</a:t>
            </a:r>
            <a:r>
              <a:rPr lang="ru-RU" sz="5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14571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8424936" cy="4176464"/>
          </a:xfrm>
        </p:spPr>
        <p:txBody>
          <a:bodyPr>
            <a:normAutofit/>
          </a:bodyPr>
          <a:lstStyle/>
          <a:p>
            <a:r>
              <a:rPr lang="ru-RU" sz="6600" dirty="0"/>
              <a:t>Неопределенный интеграл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0748414"/>
      </p:ext>
    </p:extLst>
  </p:cSld>
  <p:clrMapOvr>
    <a:masterClrMapping/>
  </p:clrMapOvr>
  <p:transition>
    <p:blinds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ECE202-EC61-4DEE-B8A6-C47B6438A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B13F9A"/>
                </a:solidFill>
              </a:rPr>
              <a:t>Неопределенный интеграл</a:t>
            </a: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013A89-A29D-4C9D-B0A5-C1956141B29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559752" cy="470912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Совокупность всех первообразных данной функции </a:t>
            </a:r>
            <a:r>
              <a:rPr lang="en-US" dirty="0"/>
              <a:t>f(x) </a:t>
            </a:r>
            <a:r>
              <a:rPr lang="ru-RU" dirty="0"/>
              <a:t>называется ее </a:t>
            </a:r>
            <a:r>
              <a:rPr lang="ru-RU" b="1" dirty="0"/>
              <a:t>неопределенным интегралом</a:t>
            </a:r>
            <a:r>
              <a:rPr lang="ru-RU" dirty="0"/>
              <a:t> и обозначается</a:t>
            </a:r>
            <a:r>
              <a:rPr lang="en-US" dirty="0"/>
              <a:t>             </a:t>
            </a:r>
            <a:r>
              <a:rPr lang="ru-RU" dirty="0"/>
              <a:t>     </a:t>
            </a:r>
            <a:r>
              <a:rPr lang="en-US" dirty="0"/>
              <a:t>:</a:t>
            </a:r>
          </a:p>
          <a:p>
            <a:endParaRPr lang="en-US" dirty="0"/>
          </a:p>
          <a:p>
            <a:pPr>
              <a:buNone/>
            </a:pPr>
            <a:r>
              <a:rPr lang="ru-RU" dirty="0"/>
              <a:t>                                                      ,               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ru-RU" dirty="0"/>
              <a:t>где </a:t>
            </a:r>
            <a:r>
              <a:rPr lang="en-US" dirty="0"/>
              <a:t>C – </a:t>
            </a:r>
            <a:r>
              <a:rPr lang="ru-RU" dirty="0"/>
              <a:t>произвольная постоянная.</a:t>
            </a:r>
          </a:p>
          <a:p>
            <a:pPr>
              <a:buNone/>
            </a:pPr>
            <a:endParaRPr lang="en-US" dirty="0"/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ru-RU" dirty="0"/>
              <a:t>Пример: 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US" dirty="0"/>
              <a:t>	</a:t>
            </a:r>
            <a:r>
              <a:rPr lang="ru-RU" dirty="0"/>
              <a:t>Так как первообразной для функции </a:t>
            </a:r>
            <a:r>
              <a:rPr lang="en-US" dirty="0"/>
              <a:t>f(x)=x </a:t>
            </a:r>
            <a:r>
              <a:rPr lang="ru-RU" dirty="0"/>
              <a:t>на всей числовой оси является </a:t>
            </a:r>
            <a:r>
              <a:rPr lang="en-US" dirty="0"/>
              <a:t>F(x)=x</a:t>
            </a:r>
            <a:r>
              <a:rPr lang="en-US" sz="2800" baseline="30000" dirty="0"/>
              <a:t>2</a:t>
            </a:r>
            <a:r>
              <a:rPr lang="en-US" dirty="0"/>
              <a:t>/2, </a:t>
            </a:r>
            <a:r>
              <a:rPr lang="ru-RU" dirty="0"/>
              <a:t>поскольку (</a:t>
            </a:r>
            <a:r>
              <a:rPr lang="en-US" dirty="0"/>
              <a:t>x</a:t>
            </a:r>
            <a:r>
              <a:rPr lang="en-US" sz="2800" baseline="30000" dirty="0"/>
              <a:t>2</a:t>
            </a:r>
            <a:r>
              <a:rPr lang="en-US" dirty="0"/>
              <a:t>/2</a:t>
            </a:r>
            <a:r>
              <a:rPr lang="ru-RU" dirty="0"/>
              <a:t>)</a:t>
            </a:r>
            <a:r>
              <a:rPr lang="en-US" dirty="0"/>
              <a:t>’=x.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86CC65C-88D0-43FC-BAFF-EF6BB6CFBD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810761"/>
            <a:ext cx="3850121" cy="854779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F3E3A20-C0C0-45CC-BAA8-3DDE7484F3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4936" y="2348880"/>
            <a:ext cx="1224136" cy="61394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748BA45-6A19-41C5-A74F-503229FC58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3822" y="4284769"/>
            <a:ext cx="2130483" cy="97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975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ECE202-EC61-4DEE-B8A6-C47B6438A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>
                <a:solidFill>
                  <a:srgbClr val="B13F9A"/>
                </a:solidFill>
              </a:rPr>
              <a:t>Правила интегрирования</a:t>
            </a: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030636E7-F633-46E7-A954-99898A51CCFD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899592" y="1772816"/>
            <a:ext cx="5276346" cy="754781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6F06182-D75A-4B6F-81FC-0624A1931C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591" y="2924944"/>
            <a:ext cx="6536504" cy="75478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D1FD1F8-7DE9-4F02-8576-F11C80EF1D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4077072"/>
            <a:ext cx="7261775" cy="105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9045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695EC9-91FF-4A3C-8460-BE2CFBC1F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ru-RU" dirty="0"/>
              <a:t>Свойства интеграла, вытекающие из определения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675288-14AA-4BBE-B086-830CF023D3B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altLang="ru-RU" dirty="0"/>
              <a:t>Производная неопределенного интеграла равна подынтегральной функции, а его дифференциал- подынтегральному выражению. Действительно: 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6069A6A-F3B7-4081-A12C-C67FC2C5D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3837194"/>
            <a:ext cx="6264528" cy="1391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5450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B47452-3886-478B-91F1-94571DA23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ru-RU" dirty="0"/>
              <a:t>Таблица неопределенных интегралов </a:t>
            </a: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CED0FF75-C3B4-4DD8-AD89-31934B0FC842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26857" y="1992975"/>
            <a:ext cx="7325236" cy="371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639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Повторение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600" dirty="0"/>
              <a:t>Вопрос: какая функция называется первообразной? </a:t>
            </a:r>
          </a:p>
          <a:p>
            <a:r>
              <a:rPr lang="ru-RU" sz="3600" dirty="0"/>
              <a:t>Ответ: Функция </a:t>
            </a:r>
            <a:r>
              <a:rPr lang="en-US" sz="3600" i="1" dirty="0"/>
              <a:t>F</a:t>
            </a:r>
            <a:r>
              <a:rPr lang="ru-RU" sz="3600" i="1" dirty="0"/>
              <a:t>(</a:t>
            </a:r>
            <a:r>
              <a:rPr lang="en-US" sz="3600" i="1" dirty="0"/>
              <a:t>x</a:t>
            </a:r>
            <a:r>
              <a:rPr lang="ru-RU" sz="3600" i="1" dirty="0"/>
              <a:t>)</a:t>
            </a:r>
            <a:r>
              <a:rPr lang="ru-RU" sz="3600" dirty="0"/>
              <a:t> называется первообразной функции </a:t>
            </a:r>
            <a:r>
              <a:rPr lang="en-US" sz="3600" i="1" dirty="0"/>
              <a:t>f</a:t>
            </a:r>
            <a:r>
              <a:rPr lang="ru-RU" sz="3600" i="1" dirty="0"/>
              <a:t>(</a:t>
            </a:r>
            <a:r>
              <a:rPr lang="en-US" sz="3600" i="1" dirty="0"/>
              <a:t>x</a:t>
            </a:r>
            <a:r>
              <a:rPr lang="ru-RU" sz="3600" i="1" dirty="0"/>
              <a:t>)</a:t>
            </a:r>
            <a:r>
              <a:rPr lang="ru-RU" sz="3600" dirty="0"/>
              <a:t> на некотором промежутке, если для всех </a:t>
            </a:r>
            <a:r>
              <a:rPr lang="en-US" sz="3600" i="1" dirty="0"/>
              <a:t>x</a:t>
            </a:r>
            <a:r>
              <a:rPr lang="ru-RU" sz="3600" dirty="0"/>
              <a:t> из этого промежутка </a:t>
            </a:r>
          </a:p>
          <a:p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4572008"/>
            <a:ext cx="2092869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B6F029-95D7-4FA9-A711-8A3D841DE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4000" dirty="0">
                <a:solidFill>
                  <a:srgbClr val="B13F9A"/>
                </a:solidFill>
              </a:rPr>
              <a:t>Примеры</a:t>
            </a:r>
            <a:endParaRPr lang="ru-RU" sz="4000" dirty="0"/>
          </a:p>
        </p:txBody>
      </p:sp>
      <p:pic>
        <p:nvPicPr>
          <p:cNvPr id="28" name="Объект 27">
            <a:extLst>
              <a:ext uri="{FF2B5EF4-FFF2-40B4-BE49-F238E27FC236}">
                <a16:creationId xmlns:a16="http://schemas.microsoft.com/office/drawing/2014/main" id="{2493EF65-E9C3-44C9-BF08-A74F43E5F432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7504" y="1576381"/>
            <a:ext cx="9150699" cy="350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2814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E7E4C6-C883-4173-8325-81E5A394E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000" dirty="0">
                <a:solidFill>
                  <a:srgbClr val="B13F9A"/>
                </a:solidFill>
              </a:rPr>
              <a:t>Примеры</a:t>
            </a:r>
            <a:endParaRPr lang="ru-RU" dirty="0"/>
          </a:p>
        </p:txBody>
      </p:sp>
      <p:graphicFrame>
        <p:nvGraphicFramePr>
          <p:cNvPr id="5" name="Объект 3">
            <a:extLst>
              <a:ext uri="{FF2B5EF4-FFF2-40B4-BE49-F238E27FC236}">
                <a16:creationId xmlns:a16="http://schemas.microsoft.com/office/drawing/2014/main" id="{6C57DE36-9ABD-4917-B788-124AB6D509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6023099"/>
              </p:ext>
            </p:extLst>
          </p:nvPr>
        </p:nvGraphicFramePr>
        <p:xfrm>
          <a:off x="690562" y="1700808"/>
          <a:ext cx="7762875" cy="428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Document" r:id="rId3" imgW="2607292" imgH="1439644" progId="Word.Document.8">
                  <p:embed/>
                </p:oleObj>
              </mc:Choice>
              <mc:Fallback>
                <p:oleObj name="Document" r:id="rId3" imgW="2607292" imgH="1439644" progId="Word.Document.8">
                  <p:embed/>
                  <p:pic>
                    <p:nvPicPr>
                      <p:cNvPr id="5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2" y="1700808"/>
                        <a:ext cx="7762875" cy="428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279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BD8381-A530-41E0-8988-C19F0D0E4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Вычислить неопределенные интегралы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F07A10-EC54-4E63-AE7D-A81CF382009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800" dirty="0"/>
              <a:t>№20.42-20.44</a:t>
            </a:r>
          </a:p>
          <a:p>
            <a:r>
              <a:rPr lang="ru-RU" sz="4800" b="1" dirty="0"/>
              <a:t>№20.45</a:t>
            </a:r>
          </a:p>
          <a:p>
            <a:endParaRPr lang="ru-RU" sz="4800" b="1" dirty="0"/>
          </a:p>
          <a:p>
            <a:endParaRPr lang="ru-RU" sz="4800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E905969F-2F89-4DB7-8751-60EA0CA26B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52" y="3429000"/>
            <a:ext cx="8466855" cy="824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3999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dirty="0"/>
              <a:t>Вычислить неопределенные интегралы №20.46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Содержимое 3"/>
              <p:cNvSpPr txBox="1">
                <a:spLocks noGrp="1"/>
              </p:cNvSpPr>
              <p:nvPr>
                <p:ph idx="1"/>
              </p:nvPr>
            </p:nvSpPr>
            <p:spPr bwMode="auto">
              <a:xfrm>
                <a:off x="428596" y="1428736"/>
                <a:ext cx="1214446" cy="1140074"/>
              </a:xfrm>
              <a:prstGeom prst="rect">
                <a:avLst/>
              </a:prstGeom>
              <a:noFill/>
            </p:spPr>
            <p:txBody>
              <a:bodyPr>
                <a:normAutofit fontScale="62500" lnSpcReduction="20000"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ru-RU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ru-RU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ru-RU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Содержимое 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 bwMode="auto">
              <a:xfrm>
                <a:off x="428596" y="1428736"/>
                <a:ext cx="1214446" cy="114007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915" name="Содержимое 3"/>
              <p:cNvSpPr txBox="1"/>
              <p:nvPr/>
            </p:nvSpPr>
            <p:spPr bwMode="auto">
              <a:xfrm>
                <a:off x="1643042" y="1428736"/>
                <a:ext cx="1809750" cy="113982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func>
                            <m:func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ru-RU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ru-RU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ru-RU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sSup>
                            <m:sSup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8915" name="Содержимое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43042" y="1428736"/>
                <a:ext cx="1809750" cy="11398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916" name="Содержимое 3"/>
              <p:cNvSpPr txBox="1"/>
              <p:nvPr/>
            </p:nvSpPr>
            <p:spPr bwMode="auto">
              <a:xfrm>
                <a:off x="3428992" y="1428736"/>
                <a:ext cx="2355850" cy="113982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u-RU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ru-RU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u-RU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func>
                                        <m:funcPr>
                                          <m:ctrlPr>
                                            <a:rPr lang="ru-RU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ru-RU" i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ru-RU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</m:func>
                                      <m:r>
                                        <a:rPr lang="ru-RU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ru-RU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8916" name="Содержимое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28992" y="1428736"/>
                <a:ext cx="2355850" cy="11398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917" name="Содержимое 3"/>
              <p:cNvSpPr txBox="1"/>
              <p:nvPr/>
            </p:nvSpPr>
            <p:spPr bwMode="auto">
              <a:xfrm>
                <a:off x="5929322" y="1428736"/>
                <a:ext cx="2405062" cy="113982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u-RU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u-RU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1−с</m:t>
                                  </m:r>
                                  <m:r>
                                    <a:rPr lang="ru-RU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𝑜𝑠</m:t>
                                  </m:r>
                                  <m:r>
                                    <a:rPr lang="ru-RU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ru-RU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8917" name="Содержимое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29322" y="1428736"/>
                <a:ext cx="2405062" cy="113982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918" name="Содержимое 3"/>
              <p:cNvSpPr txBox="1"/>
              <p:nvPr/>
            </p:nvSpPr>
            <p:spPr bwMode="auto">
              <a:xfrm>
                <a:off x="285720" y="2714620"/>
                <a:ext cx="3546475" cy="113982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1−2с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𝑜𝑠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ru-RU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ru-RU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ru-RU" i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e>
                                    <m:sup>
                                      <m:r>
                                        <a:rPr lang="ru-RU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ru-RU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func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8918" name="Содержимое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5720" y="2714620"/>
                <a:ext cx="3546475" cy="113982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919" name="Содержимое 3"/>
              <p:cNvSpPr txBox="1"/>
              <p:nvPr/>
            </p:nvSpPr>
            <p:spPr bwMode="auto">
              <a:xfrm>
                <a:off x="4143372" y="2714620"/>
                <a:ext cx="3990975" cy="123825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func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 +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ru-RU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ru-RU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ru-RU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func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𝑥𝑑𝑥</m:t>
                          </m:r>
                        </m:e>
                      </m:nary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8919" name="Содержимое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43372" y="2714620"/>
                <a:ext cx="3990975" cy="123825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920" name="Содержимое 3"/>
              <p:cNvSpPr txBox="1"/>
              <p:nvPr/>
            </p:nvSpPr>
            <p:spPr bwMode="auto">
              <a:xfrm>
                <a:off x="357158" y="4071942"/>
                <a:ext cx="4560887" cy="1138238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func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)+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unc>
                                <m:funcPr>
                                  <m:ctrlPr>
                                    <a:rPr lang="ru-RU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ru-RU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ru-RU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</m:func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8920" name="Содержимое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7158" y="4071942"/>
                <a:ext cx="4560887" cy="113823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921" name="Содержимое 3"/>
              <p:cNvSpPr txBox="1"/>
              <p:nvPr/>
            </p:nvSpPr>
            <p:spPr bwMode="auto">
              <a:xfrm>
                <a:off x="4283968" y="4071941"/>
                <a:ext cx="4176464" cy="1214433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d>
                        <m:d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ru-RU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func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ru-RU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(1+</m:t>
                          </m:r>
                          <m:func>
                            <m:func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ru-RU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func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8921" name="Содержимое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83968" y="4071941"/>
                <a:ext cx="4176464" cy="121443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922" name="Содержимое 3"/>
              <p:cNvSpPr txBox="1"/>
              <p:nvPr/>
            </p:nvSpPr>
            <p:spPr bwMode="auto">
              <a:xfrm>
                <a:off x="428596" y="5405444"/>
                <a:ext cx="6087620" cy="894171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func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)+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32</m:t>
                          </m:r>
                        </m:den>
                      </m:f>
                      <m:func>
                        <m:func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func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+С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8922" name="Содержимое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8596" y="5405444"/>
                <a:ext cx="6087620" cy="89417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24728D-FCA3-4D95-866F-78EBC0AEE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775F55"/>
                </a:solidFill>
              </a:rPr>
              <a:t>Вычислить неопределенные интегралы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1E7CD3-7620-4B1B-B1DB-FB75DC30B67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№20.46</a:t>
            </a:r>
          </a:p>
          <a:p>
            <a:r>
              <a:rPr lang="ru-RU" dirty="0"/>
              <a:t>№20.47</a:t>
            </a:r>
          </a:p>
          <a:p>
            <a:endParaRPr lang="ru-RU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B8A759B-4A22-4810-A125-8B61B6C619A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4375" y="3071813"/>
          <a:ext cx="7572375" cy="147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Формула" r:id="rId3" imgW="4431960" imgH="863280" progId="Equation.3">
                  <p:embed/>
                </p:oleObj>
              </mc:Choice>
              <mc:Fallback>
                <p:oleObj name="Формула" r:id="rId3" imgW="4431960" imgH="863280" progId="Equation.3">
                  <p:embed/>
                  <p:pic>
                    <p:nvPicPr>
                      <p:cNvPr id="51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3071813"/>
                        <a:ext cx="7572375" cy="1474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37D4BA0-507C-4EBA-8E53-D292887845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28688" y="5143500"/>
          <a:ext cx="7000875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Формула" r:id="rId5" imgW="4063680" imgH="444240" progId="Equation.3">
                  <p:embed/>
                </p:oleObj>
              </mc:Choice>
              <mc:Fallback>
                <p:oleObj name="Формула" r:id="rId5" imgW="4063680" imgH="444240" progId="Equation.3">
                  <p:embed/>
                  <p:pic>
                    <p:nvPicPr>
                      <p:cNvPr id="51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5143500"/>
                        <a:ext cx="7000875" cy="765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6027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84DB84-2990-4505-906C-9ACABDD55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0"/>
            <a:ext cx="7919792" cy="13407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Интегрирование методом замены переменной.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EE26888-2894-4CDE-8028-C4A27C2792C5}"/>
              </a:ext>
            </a:extLst>
          </p:cNvPr>
          <p:cNvSpPr/>
          <p:nvPr/>
        </p:nvSpPr>
        <p:spPr>
          <a:xfrm>
            <a:off x="323528" y="1619166"/>
            <a:ext cx="835292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aramond" pitchFamily="18" charset="0"/>
              </a:rPr>
              <a:t>Этот метод основан на применении формул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aramond" pitchFamily="18" charset="0"/>
              </a:rPr>
              <a:t>x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aramond" pitchFamily="18" charset="0"/>
              </a:rPr>
              <a:t>=φ(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aramond" pitchFamily="18" charset="0"/>
              </a:rPr>
              <a:t>t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aramond" pitchFamily="18" charset="0"/>
              </a:rPr>
              <a:t>) или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aramond" pitchFamily="18" charset="0"/>
              </a:rPr>
              <a:t>t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aramond" pitchFamily="18" charset="0"/>
              </a:rPr>
              <a:t>=φ(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aramond" pitchFamily="18" charset="0"/>
              </a:rPr>
              <a:t>x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aramond" pitchFamily="18" charset="0"/>
              </a:rPr>
              <a:t>), где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aramond" pitchFamily="18" charset="0"/>
              </a:rPr>
              <a:t>t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aramond" pitchFamily="18" charset="0"/>
              </a:rPr>
              <a:t> – новая переменная. Вычислив интеграл, нужно вернуться к первоначальной переменной.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</a:rPr>
              <a:t> 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959ABE1-EFD7-4539-AF4C-98D504B65F82}"/>
              </a:ext>
            </a:extLst>
          </p:cNvPr>
          <p:cNvSpPr/>
          <p:nvPr/>
        </p:nvSpPr>
        <p:spPr>
          <a:xfrm>
            <a:off x="612648" y="3208356"/>
            <a:ext cx="5903568" cy="2148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defRPr/>
            </a:pPr>
            <a:r>
              <a:rPr lang="ru-RU" sz="2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Пример. Вычислить                  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defRPr/>
            </a:pPr>
            <a:r>
              <a:rPr lang="ru-RU" sz="2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defRPr/>
            </a:pPr>
            <a:r>
              <a:rPr lang="ru-RU" sz="2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Обозначим 3</a:t>
            </a:r>
            <a:r>
              <a:rPr lang="en-US" sz="2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x</a:t>
            </a:r>
            <a:r>
              <a:rPr lang="ru-RU" sz="2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+1=</a:t>
            </a:r>
            <a:r>
              <a:rPr lang="en-US" sz="2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t</a:t>
            </a:r>
            <a:r>
              <a:rPr lang="ru-RU" sz="2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, откуда</a:t>
            </a:r>
            <a:r>
              <a:rPr lang="ru-RU" sz="32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                     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defRPr/>
            </a:pPr>
            <a:r>
              <a:rPr lang="ru-RU" sz="2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Получаем</a:t>
            </a:r>
          </a:p>
        </p:txBody>
      </p:sp>
      <p:graphicFrame>
        <p:nvGraphicFramePr>
          <p:cNvPr id="10" name="Object 4">
            <a:extLst>
              <a:ext uri="{FF2B5EF4-FFF2-40B4-BE49-F238E27FC236}">
                <a16:creationId xmlns:a16="http://schemas.microsoft.com/office/drawing/2014/main" id="{DEDC7E7D-6D06-4280-9CFC-A0C051B770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5002485"/>
              </p:ext>
            </p:extLst>
          </p:nvPr>
        </p:nvGraphicFramePr>
        <p:xfrm>
          <a:off x="3799477" y="3120249"/>
          <a:ext cx="2121110" cy="10725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Формула" r:id="rId3" imgW="825500" imgH="419100" progId="Equation.3">
                  <p:embed/>
                </p:oleObj>
              </mc:Choice>
              <mc:Fallback>
                <p:oleObj name="Формула" r:id="rId3" imgW="825500" imgH="419100" progId="Equation.3">
                  <p:embed/>
                  <p:pic>
                    <p:nvPicPr>
                      <p:cNvPr id="3074" name="Object 4">
                        <a:extLst>
                          <a:ext uri="{FF2B5EF4-FFF2-40B4-BE49-F238E27FC236}">
                            <a16:creationId xmlns:a16="http://schemas.microsoft.com/office/drawing/2014/main" id="{985FF7EF-2D8B-4824-95DA-E099A8057F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9477" y="3120249"/>
                        <a:ext cx="2121110" cy="10725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6">
            <a:extLst>
              <a:ext uri="{FF2B5EF4-FFF2-40B4-BE49-F238E27FC236}">
                <a16:creationId xmlns:a16="http://schemas.microsoft.com/office/drawing/2014/main" id="{FD031BA4-FFC8-4351-931C-DAE9D55AC4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7223000"/>
              </p:ext>
            </p:extLst>
          </p:nvPr>
        </p:nvGraphicFramePr>
        <p:xfrm>
          <a:off x="4860032" y="4238827"/>
          <a:ext cx="1455634" cy="795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Формула" r:id="rId5" imgW="710891" imgH="393529" progId="Equation.3">
                  <p:embed/>
                </p:oleObj>
              </mc:Choice>
              <mc:Fallback>
                <p:oleObj name="Формула" r:id="rId5" imgW="710891" imgH="393529" progId="Equation.3">
                  <p:embed/>
                  <p:pic>
                    <p:nvPicPr>
                      <p:cNvPr id="3075" name="Object 6">
                        <a:extLst>
                          <a:ext uri="{FF2B5EF4-FFF2-40B4-BE49-F238E27FC236}">
                            <a16:creationId xmlns:a16="http://schemas.microsoft.com/office/drawing/2014/main" id="{D2E0C764-19F2-43C0-B0F9-5FC226F6420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4238827"/>
                        <a:ext cx="1455634" cy="7956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8">
            <a:extLst>
              <a:ext uri="{FF2B5EF4-FFF2-40B4-BE49-F238E27FC236}">
                <a16:creationId xmlns:a16="http://schemas.microsoft.com/office/drawing/2014/main" id="{51E891D3-CB3D-43B5-BADD-77E5E77F7A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8814333"/>
              </p:ext>
            </p:extLst>
          </p:nvPr>
        </p:nvGraphicFramePr>
        <p:xfrm>
          <a:off x="6948264" y="4238827"/>
          <a:ext cx="1150938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Формула" r:id="rId7" imgW="583947" imgH="393529" progId="Equation.3">
                  <p:embed/>
                </p:oleObj>
              </mc:Choice>
              <mc:Fallback>
                <p:oleObj name="Формула" r:id="rId7" imgW="583947" imgH="393529" progId="Equation.3">
                  <p:embed/>
                  <p:pic>
                    <p:nvPicPr>
                      <p:cNvPr id="3076" name="Object 8">
                        <a:extLst>
                          <a:ext uri="{FF2B5EF4-FFF2-40B4-BE49-F238E27FC236}">
                            <a16:creationId xmlns:a16="http://schemas.microsoft.com/office/drawing/2014/main" id="{389B6B68-3C6B-4949-BE7C-6CEF675389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264" y="4238827"/>
                        <a:ext cx="1150938" cy="773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0">
            <a:extLst>
              <a:ext uri="{FF2B5EF4-FFF2-40B4-BE49-F238E27FC236}">
                <a16:creationId xmlns:a16="http://schemas.microsoft.com/office/drawing/2014/main" id="{8E2EBB5E-8D93-4A71-934B-4D055D4A9F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4181767"/>
              </p:ext>
            </p:extLst>
          </p:nvPr>
        </p:nvGraphicFramePr>
        <p:xfrm>
          <a:off x="935931" y="4958748"/>
          <a:ext cx="6696075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Формула" r:id="rId9" imgW="3797300" imgH="596900" progId="Equation.3">
                  <p:embed/>
                </p:oleObj>
              </mc:Choice>
              <mc:Fallback>
                <p:oleObj name="Формула" r:id="rId9" imgW="3797300" imgH="596900" progId="Equation.3">
                  <p:embed/>
                  <p:pic>
                    <p:nvPicPr>
                      <p:cNvPr id="3077" name="Object 10">
                        <a:extLst>
                          <a:ext uri="{FF2B5EF4-FFF2-40B4-BE49-F238E27FC236}">
                            <a16:creationId xmlns:a16="http://schemas.microsoft.com/office/drawing/2014/main" id="{F825463F-55D4-482E-8656-2FD10EB095F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931" y="4958748"/>
                        <a:ext cx="6696075" cy="1057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2">
            <a:extLst>
              <a:ext uri="{FF2B5EF4-FFF2-40B4-BE49-F238E27FC236}">
                <a16:creationId xmlns:a16="http://schemas.microsoft.com/office/drawing/2014/main" id="{074811E7-6D7C-4E82-ADE3-C772C6FF96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230052"/>
              </p:ext>
            </p:extLst>
          </p:nvPr>
        </p:nvGraphicFramePr>
        <p:xfrm>
          <a:off x="880274" y="6015627"/>
          <a:ext cx="5040313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Формула" r:id="rId11" imgW="2755900" imgH="482600" progId="Equation.3">
                  <p:embed/>
                </p:oleObj>
              </mc:Choice>
              <mc:Fallback>
                <p:oleObj name="Формула" r:id="rId11" imgW="2755900" imgH="482600" progId="Equation.3">
                  <p:embed/>
                  <p:pic>
                    <p:nvPicPr>
                      <p:cNvPr id="3078" name="Object 12">
                        <a:extLst>
                          <a:ext uri="{FF2B5EF4-FFF2-40B4-BE49-F238E27FC236}">
                            <a16:creationId xmlns:a16="http://schemas.microsoft.com/office/drawing/2014/main" id="{B311FDDE-0302-4BFE-B87B-1D0624E91A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0274" y="6015627"/>
                        <a:ext cx="5040313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75260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84DB84-2990-4505-906C-9ACABDD55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0"/>
            <a:ext cx="7919792" cy="13407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Интегрирование методом замены переменной.</a:t>
            </a:r>
          </a:p>
        </p:txBody>
      </p:sp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1022ADCF-538A-439E-AB00-A68269EC4CB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4253" y="3429000"/>
          <a:ext cx="8358187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Формула" r:id="rId3" imgW="4140000" imgH="711000" progId="Equation.3">
                  <p:embed/>
                </p:oleObj>
              </mc:Choice>
              <mc:Fallback>
                <p:oleObj name="Формула" r:id="rId3" imgW="4140000" imgH="711000" progId="Equation.3">
                  <p:embed/>
                  <p:pic>
                    <p:nvPicPr>
                      <p:cNvPr id="5" name="Object 2">
                        <a:extLst>
                          <a:ext uri="{FF2B5EF4-FFF2-40B4-BE49-F238E27FC236}">
                            <a16:creationId xmlns:a16="http://schemas.microsoft.com/office/drawing/2014/main" id="{1022ADCF-538A-439E-AB00-A68269EC4CB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253" y="3429000"/>
                        <a:ext cx="8358187" cy="143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13E7ADE7-DBA8-4025-97F2-29BB81D4129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7544" y="4864100"/>
          <a:ext cx="7072313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Формула" r:id="rId5" imgW="3924000" imgH="431640" progId="Equation.3">
                  <p:embed/>
                </p:oleObj>
              </mc:Choice>
              <mc:Fallback>
                <p:oleObj name="Формула" r:id="rId5" imgW="3924000" imgH="431640" progId="Equation.3">
                  <p:embed/>
                  <p:pic>
                    <p:nvPicPr>
                      <p:cNvPr id="6" name="Object 3">
                        <a:extLst>
                          <a:ext uri="{FF2B5EF4-FFF2-40B4-BE49-F238E27FC236}">
                            <a16:creationId xmlns:a16="http://schemas.microsoft.com/office/drawing/2014/main" id="{13E7ADE7-DBA8-4025-97F2-29BB81D4129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4864100"/>
                        <a:ext cx="7072313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EE26888-2894-4CDE-8028-C4A27C2792C5}"/>
              </a:ext>
            </a:extLst>
          </p:cNvPr>
          <p:cNvSpPr/>
          <p:nvPr/>
        </p:nvSpPr>
        <p:spPr>
          <a:xfrm>
            <a:off x="323527" y="1700809"/>
            <a:ext cx="835818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aramond" pitchFamily="18" charset="0"/>
              </a:rPr>
              <a:t>Этот метод основан на применении формул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aramond" pitchFamily="18" charset="0"/>
              </a:rPr>
              <a:t>x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aramond" pitchFamily="18" charset="0"/>
              </a:rPr>
              <a:t>=φ(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aramond" pitchFamily="18" charset="0"/>
              </a:rPr>
              <a:t>t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aramond" pitchFamily="18" charset="0"/>
              </a:rPr>
              <a:t>) или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aramond" pitchFamily="18" charset="0"/>
              </a:rPr>
              <a:t>t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aramond" pitchFamily="18" charset="0"/>
              </a:rPr>
              <a:t>=φ(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aramond" pitchFamily="18" charset="0"/>
              </a:rPr>
              <a:t>x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aramond" pitchFamily="18" charset="0"/>
              </a:rPr>
              <a:t>), где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aramond" pitchFamily="18" charset="0"/>
              </a:rPr>
              <a:t>t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aramond" pitchFamily="18" charset="0"/>
              </a:rPr>
              <a:t> – новая переменная. Вычислив интеграл, нужно вернуться к первоначальной переменной.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</a:rPr>
              <a:t> 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387493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336071-BA61-49D4-92E3-BC0DDF758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Garamond" pitchFamily="18" charset="0"/>
              </a:rPr>
              <a:t>Интегрирование по частям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757EA3-8148-4F58-9E93-A4624BBA41E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None/>
              <a:defRPr/>
            </a:pPr>
            <a:r>
              <a:rPr lang="ru-RU" sz="2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</a:t>
            </a:r>
            <a:r>
              <a:rPr lang="ru-RU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Пусть </a:t>
            </a:r>
            <a:r>
              <a:rPr lang="en-US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u</a:t>
            </a:r>
            <a:r>
              <a:rPr lang="ru-RU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=</a:t>
            </a:r>
            <a:r>
              <a:rPr lang="en-US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u</a:t>
            </a:r>
            <a:r>
              <a:rPr lang="ru-RU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(</a:t>
            </a:r>
            <a:r>
              <a:rPr lang="en-US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x</a:t>
            </a:r>
            <a:r>
              <a:rPr lang="ru-RU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) и </a:t>
            </a:r>
            <a:r>
              <a:rPr lang="en-US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v</a:t>
            </a:r>
            <a:r>
              <a:rPr lang="ru-RU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=</a:t>
            </a:r>
            <a:r>
              <a:rPr lang="en-US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v</a:t>
            </a:r>
            <a:r>
              <a:rPr lang="ru-RU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(</a:t>
            </a:r>
            <a:r>
              <a:rPr lang="en-US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x</a:t>
            </a:r>
            <a:r>
              <a:rPr lang="ru-RU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) – функции, имеющие непрерывные производные. Формула интегрирования по частям:</a:t>
            </a:r>
            <a:endParaRPr lang="ru-RU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None/>
              <a:defRPr/>
            </a:pPr>
            <a:r>
              <a:rPr lang="ru-RU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 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None/>
              <a:defRPr/>
            </a:pPr>
            <a:r>
              <a:rPr lang="ru-RU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None/>
              <a:defRPr/>
            </a:pPr>
            <a:r>
              <a:rPr lang="ru-RU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При необходимости эта формула может применяться  последовательно несколько раз.</a:t>
            </a:r>
            <a:endParaRPr lang="ru-RU" dirty="0"/>
          </a:p>
        </p:txBody>
      </p:sp>
      <p:graphicFrame>
        <p:nvGraphicFramePr>
          <p:cNvPr id="4" name="Object 1024">
            <a:extLst>
              <a:ext uri="{FF2B5EF4-FFF2-40B4-BE49-F238E27FC236}">
                <a16:creationId xmlns:a16="http://schemas.microsoft.com/office/drawing/2014/main" id="{44221C47-C6F9-414D-A171-CF868969EF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1730993"/>
              </p:ext>
            </p:extLst>
          </p:nvPr>
        </p:nvGraphicFramePr>
        <p:xfrm>
          <a:off x="1979711" y="2993833"/>
          <a:ext cx="4301905" cy="1083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Формула" r:id="rId3" imgW="1091726" imgH="279279" progId="Equation.3">
                  <p:embed/>
                </p:oleObj>
              </mc:Choice>
              <mc:Fallback>
                <p:oleObj name="Формула" r:id="rId3" imgW="1091726" imgH="279279" progId="Equation.3">
                  <p:embed/>
                  <p:pic>
                    <p:nvPicPr>
                      <p:cNvPr id="4098" name="Object 1024">
                        <a:extLst>
                          <a:ext uri="{FF2B5EF4-FFF2-40B4-BE49-F238E27FC236}">
                            <a16:creationId xmlns:a16="http://schemas.microsoft.com/office/drawing/2014/main" id="{CAA46F37-A04A-404F-BD27-C01B9994944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1" y="2993833"/>
                        <a:ext cx="4301905" cy="10832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11841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Заголовок 1">
            <a:extLst>
              <a:ext uri="{FF2B5EF4-FFF2-40B4-BE49-F238E27FC236}">
                <a16:creationId xmlns:a16="http://schemas.microsoft.com/office/drawing/2014/main" id="{4C7563E3-5579-424D-9B96-B7490524E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38" y="571500"/>
            <a:ext cx="8072437" cy="1143000"/>
          </a:xfrm>
        </p:spPr>
        <p:txBody>
          <a:bodyPr/>
          <a:lstStyle/>
          <a:p>
            <a:pPr algn="just"/>
            <a:r>
              <a:rPr lang="ru-RU" altLang="ru-RU" sz="2800" u="sng">
                <a:solidFill>
                  <a:schemeClr val="accent2"/>
                </a:solidFill>
              </a:rPr>
              <a:t>Пример</a:t>
            </a:r>
            <a:r>
              <a:rPr lang="en-US" altLang="ru-RU" sz="2800" u="sng">
                <a:solidFill>
                  <a:schemeClr val="accent2"/>
                </a:solidFill>
              </a:rPr>
              <a:t> </a:t>
            </a:r>
            <a:r>
              <a:rPr lang="ru-RU" altLang="ru-RU" sz="2800" u="sng">
                <a:solidFill>
                  <a:schemeClr val="accent2"/>
                </a:solidFill>
              </a:rPr>
              <a:t>1</a:t>
            </a:r>
            <a:r>
              <a:rPr lang="ru-RU" altLang="ru-RU" sz="2800">
                <a:solidFill>
                  <a:schemeClr val="accent2"/>
                </a:solidFill>
              </a:rPr>
              <a:t>.   Вычислить интеграл</a:t>
            </a:r>
          </a:p>
        </p:txBody>
      </p:sp>
      <p:graphicFrame>
        <p:nvGraphicFramePr>
          <p:cNvPr id="3074" name="Object 6">
            <a:extLst>
              <a:ext uri="{FF2B5EF4-FFF2-40B4-BE49-F238E27FC236}">
                <a16:creationId xmlns:a16="http://schemas.microsoft.com/office/drawing/2014/main" id="{117F0366-2E71-43A2-B794-6091553B90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2162175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Формула" r:id="rId3" imgW="114151" imgH="215619" progId="Equation.3">
                  <p:embed/>
                </p:oleObj>
              </mc:Choice>
              <mc:Fallback>
                <p:oleObj name="Формула" r:id="rId3" imgW="114151" imgH="215619" progId="Equation.3">
                  <p:embed/>
                  <p:pic>
                    <p:nvPicPr>
                      <p:cNvPr id="3074" name="Object 6">
                        <a:extLst>
                          <a:ext uri="{FF2B5EF4-FFF2-40B4-BE49-F238E27FC236}">
                            <a16:creationId xmlns:a16="http://schemas.microsoft.com/office/drawing/2014/main" id="{117F0366-2E71-43A2-B794-6091553B90E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162175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20">
            <a:extLst>
              <a:ext uri="{FF2B5EF4-FFF2-40B4-BE49-F238E27FC236}">
                <a16:creationId xmlns:a16="http://schemas.microsoft.com/office/drawing/2014/main" id="{A0097BB4-6334-468A-A072-6E2EF1172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80" name="Rectangle 21">
            <a:extLst>
              <a:ext uri="{FF2B5EF4-FFF2-40B4-BE49-F238E27FC236}">
                <a16:creationId xmlns:a16="http://schemas.microsoft.com/office/drawing/2014/main" id="{991A66B3-FEA0-4367-B499-8579871B74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Calibri" panose="020F0502020204030204" pitchFamily="34" charset="0"/>
              </a:rPr>
              <a:t>		</a:t>
            </a:r>
            <a:endParaRPr kumimoji="0" lang="en-US" altLang="ru-RU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81" name="Rectangle 22">
            <a:extLst>
              <a:ext uri="{FF2B5EF4-FFF2-40B4-BE49-F238E27FC236}">
                <a16:creationId xmlns:a16="http://schemas.microsoft.com/office/drawing/2014/main" id="{25AA8C28-F044-467E-AB3D-2954F7ED2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8107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82" name="Rectangle 23">
            <a:extLst>
              <a:ext uri="{FF2B5EF4-FFF2-40B4-BE49-F238E27FC236}">
                <a16:creationId xmlns:a16="http://schemas.microsoft.com/office/drawing/2014/main" id="{9A0D5A33-B436-4F21-B373-CEBCD073E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668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Calibri" panose="020F0502020204030204" pitchFamily="34" charset="0"/>
              </a:rPr>
              <a:t>		</a:t>
            </a:r>
            <a:endParaRPr kumimoji="0" lang="en-US" altLang="ru-RU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83" name="Rectangle 24">
            <a:extLst>
              <a:ext uri="{FF2B5EF4-FFF2-40B4-BE49-F238E27FC236}">
                <a16:creationId xmlns:a16="http://schemas.microsoft.com/office/drawing/2014/main" id="{068E59A7-6FD9-4CEA-A7F6-7B5D09D28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21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Calibri" panose="020F0502020204030204" pitchFamily="34" charset="0"/>
              </a:rPr>
              <a:t>		</a:t>
            </a:r>
            <a:endParaRPr kumimoji="0" lang="en-US" altLang="ru-RU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84" name="Rectangle 26">
            <a:extLst>
              <a:ext uri="{FF2B5EF4-FFF2-40B4-BE49-F238E27FC236}">
                <a16:creationId xmlns:a16="http://schemas.microsoft.com/office/drawing/2014/main" id="{E9A4438C-CC32-444D-9F7E-8A36E51EF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Calibri" panose="020F0502020204030204" pitchFamily="34" charset="0"/>
              </a:rPr>
              <a:t>			</a:t>
            </a:r>
            <a:endParaRPr kumimoji="0" lang="en-US" altLang="ru-RU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aphicFrame>
        <p:nvGraphicFramePr>
          <p:cNvPr id="3075" name="Object 25">
            <a:extLst>
              <a:ext uri="{FF2B5EF4-FFF2-40B4-BE49-F238E27FC236}">
                <a16:creationId xmlns:a16="http://schemas.microsoft.com/office/drawing/2014/main" id="{D9C08FF8-51F2-4AC6-81CA-168EFC0711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15063" y="857250"/>
          <a:ext cx="136525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Формула" r:id="rId5" imgW="533160" imgH="279360" progId="Equation.3">
                  <p:embed/>
                </p:oleObj>
              </mc:Choice>
              <mc:Fallback>
                <p:oleObj name="Формула" r:id="rId5" imgW="533160" imgH="279360" progId="Equation.3">
                  <p:embed/>
                  <p:pic>
                    <p:nvPicPr>
                      <p:cNvPr id="3075" name="Object 25">
                        <a:extLst>
                          <a:ext uri="{FF2B5EF4-FFF2-40B4-BE49-F238E27FC236}">
                            <a16:creationId xmlns:a16="http://schemas.microsoft.com/office/drawing/2014/main" id="{D9C08FF8-51F2-4AC6-81CA-168EFC0711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5063" y="857250"/>
                        <a:ext cx="1365250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24">
            <a:extLst>
              <a:ext uri="{FF2B5EF4-FFF2-40B4-BE49-F238E27FC236}">
                <a16:creationId xmlns:a16="http://schemas.microsoft.com/office/drawing/2014/main" id="{E8CB30EE-1F55-4BB0-A54B-274FC54A96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57250" y="4071938"/>
          <a:ext cx="5789613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Формула" r:id="rId7" imgW="2247840" imgH="279360" progId="Equation.3">
                  <p:embed/>
                </p:oleObj>
              </mc:Choice>
              <mc:Fallback>
                <p:oleObj name="Формула" r:id="rId7" imgW="2247840" imgH="279360" progId="Equation.3">
                  <p:embed/>
                  <p:pic>
                    <p:nvPicPr>
                      <p:cNvPr id="3076" name="Object 24">
                        <a:extLst>
                          <a:ext uri="{FF2B5EF4-FFF2-40B4-BE49-F238E27FC236}">
                            <a16:creationId xmlns:a16="http://schemas.microsoft.com/office/drawing/2014/main" id="{E8CB30EE-1F55-4BB0-A54B-274FC54A96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4071938"/>
                        <a:ext cx="5789613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23">
            <a:extLst>
              <a:ext uri="{FF2B5EF4-FFF2-40B4-BE49-F238E27FC236}">
                <a16:creationId xmlns:a16="http://schemas.microsoft.com/office/drawing/2014/main" id="{CBCB24FC-BDA6-4C2F-BE0E-AB4652CDD6C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57250" y="2143125"/>
          <a:ext cx="3786188" cy="126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Формула" r:id="rId9" imgW="1511280" imgH="507960" progId="Equation.3">
                  <p:embed/>
                </p:oleObj>
              </mc:Choice>
              <mc:Fallback>
                <p:oleObj name="Формула" r:id="rId9" imgW="1511280" imgH="507960" progId="Equation.3">
                  <p:embed/>
                  <p:pic>
                    <p:nvPicPr>
                      <p:cNvPr id="3077" name="Object 23">
                        <a:extLst>
                          <a:ext uri="{FF2B5EF4-FFF2-40B4-BE49-F238E27FC236}">
                            <a16:creationId xmlns:a16="http://schemas.microsoft.com/office/drawing/2014/main" id="{CBCB24FC-BDA6-4C2F-BE0E-AB4652CDD6C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2143125"/>
                        <a:ext cx="3786188" cy="1268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5" name="Rectangle 26">
            <a:extLst>
              <a:ext uri="{FF2B5EF4-FFF2-40B4-BE49-F238E27FC236}">
                <a16:creationId xmlns:a16="http://schemas.microsoft.com/office/drawing/2014/main" id="{C816CC24-2DA5-4C7B-B856-D901F06B68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86" name="Rectangle 28">
            <a:extLst>
              <a:ext uri="{FF2B5EF4-FFF2-40B4-BE49-F238E27FC236}">
                <a16:creationId xmlns:a16="http://schemas.microsoft.com/office/drawing/2014/main" id="{E6FD4142-6A68-46B9-92F5-342E8E2D86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192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cxnSp>
        <p:nvCxnSpPr>
          <p:cNvPr id="3087" name="Прямая соединительная линия 32">
            <a:extLst>
              <a:ext uri="{FF2B5EF4-FFF2-40B4-BE49-F238E27FC236}">
                <a16:creationId xmlns:a16="http://schemas.microsoft.com/office/drawing/2014/main" id="{21202B69-7BBA-4A51-BCDC-DD50DE0FFE3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14875" y="4786313"/>
            <a:ext cx="1928813" cy="1587"/>
          </a:xfrm>
          <a:prstGeom prst="line">
            <a:avLst/>
          </a:prstGeom>
          <a:noFill/>
          <a:ln w="15875" algn="ctr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Заголовок 1">
            <a:extLst>
              <a:ext uri="{FF2B5EF4-FFF2-40B4-BE49-F238E27FC236}">
                <a16:creationId xmlns:a16="http://schemas.microsoft.com/office/drawing/2014/main" id="{966EE876-738D-4BDC-A7A7-46DFC4FC9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38" y="500063"/>
            <a:ext cx="7772400" cy="823912"/>
          </a:xfrm>
        </p:spPr>
        <p:txBody>
          <a:bodyPr/>
          <a:lstStyle/>
          <a:p>
            <a:pPr algn="l"/>
            <a:r>
              <a:rPr lang="ru-RU" altLang="ru-RU" sz="2800" u="sng">
                <a:solidFill>
                  <a:schemeClr val="accent2"/>
                </a:solidFill>
              </a:rPr>
              <a:t>Пример 2</a:t>
            </a:r>
            <a:r>
              <a:rPr lang="ru-RU" altLang="ru-RU" sz="2800">
                <a:solidFill>
                  <a:schemeClr val="accent2"/>
                </a:solidFill>
              </a:rPr>
              <a:t>. 	Вычислить интеграл </a:t>
            </a:r>
          </a:p>
        </p:txBody>
      </p:sp>
      <p:sp>
        <p:nvSpPr>
          <p:cNvPr id="6150" name="Rectangle 5">
            <a:extLst>
              <a:ext uri="{FF2B5EF4-FFF2-40B4-BE49-F238E27FC236}">
                <a16:creationId xmlns:a16="http://schemas.microsoft.com/office/drawing/2014/main" id="{5F3FBE19-75F2-473E-A3E9-792DDC5920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151" name="Rectangle 6">
            <a:extLst>
              <a:ext uri="{FF2B5EF4-FFF2-40B4-BE49-F238E27FC236}">
                <a16:creationId xmlns:a16="http://schemas.microsoft.com/office/drawing/2014/main" id="{D8DD9528-CB8A-4B76-8C63-6688E05B96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152" name="Rectangle 7">
            <a:extLst>
              <a:ext uri="{FF2B5EF4-FFF2-40B4-BE49-F238E27FC236}">
                <a16:creationId xmlns:a16="http://schemas.microsoft.com/office/drawing/2014/main" id="{A97C4169-4934-4B0F-B00E-230C0E41B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668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153" name="Rectangle 8">
            <a:extLst>
              <a:ext uri="{FF2B5EF4-FFF2-40B4-BE49-F238E27FC236}">
                <a16:creationId xmlns:a16="http://schemas.microsoft.com/office/drawing/2014/main" id="{C4BF6600-DCC4-484F-AAFD-3F8501842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431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aphicFrame>
        <p:nvGraphicFramePr>
          <p:cNvPr id="6146" name="Object 15">
            <a:extLst>
              <a:ext uri="{FF2B5EF4-FFF2-40B4-BE49-F238E27FC236}">
                <a16:creationId xmlns:a16="http://schemas.microsoft.com/office/drawing/2014/main" id="{3DA31998-C445-4FA6-8B25-874881C1BC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86500" y="571500"/>
          <a:ext cx="1500188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Формула" r:id="rId3" imgW="520560" imgH="279360" progId="Equation.3">
                  <p:embed/>
                </p:oleObj>
              </mc:Choice>
              <mc:Fallback>
                <p:oleObj name="Формула" r:id="rId3" imgW="520560" imgH="279360" progId="Equation.3">
                  <p:embed/>
                  <p:pic>
                    <p:nvPicPr>
                      <p:cNvPr id="6146" name="Object 15">
                        <a:extLst>
                          <a:ext uri="{FF2B5EF4-FFF2-40B4-BE49-F238E27FC236}">
                            <a16:creationId xmlns:a16="http://schemas.microsoft.com/office/drawing/2014/main" id="{3DA31998-C445-4FA6-8B25-874881C1BCF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0" y="571500"/>
                        <a:ext cx="1500188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14">
            <a:extLst>
              <a:ext uri="{FF2B5EF4-FFF2-40B4-BE49-F238E27FC236}">
                <a16:creationId xmlns:a16="http://schemas.microsoft.com/office/drawing/2014/main" id="{B10B920D-88AA-45C3-B15D-30F4EC0A82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4375" y="2071688"/>
          <a:ext cx="3770313" cy="182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Формула" r:id="rId5" imgW="1371600" imgH="660240" progId="Equation.3">
                  <p:embed/>
                </p:oleObj>
              </mc:Choice>
              <mc:Fallback>
                <p:oleObj name="Формула" r:id="rId5" imgW="1371600" imgH="660240" progId="Equation.3">
                  <p:embed/>
                  <p:pic>
                    <p:nvPicPr>
                      <p:cNvPr id="4099" name="Object 14">
                        <a:extLst>
                          <a:ext uri="{FF2B5EF4-FFF2-40B4-BE49-F238E27FC236}">
                            <a16:creationId xmlns:a16="http://schemas.microsoft.com/office/drawing/2014/main" id="{B10B920D-88AA-45C3-B15D-30F4EC0A82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2071688"/>
                        <a:ext cx="3770313" cy="182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4" name="Rectangle 16">
            <a:extLst>
              <a:ext uri="{FF2B5EF4-FFF2-40B4-BE49-F238E27FC236}">
                <a16:creationId xmlns:a16="http://schemas.microsoft.com/office/drawing/2014/main" id="{4DDF2A09-DA5F-4366-8C8E-7E1656EB20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155" name="Rectangle 17">
            <a:extLst>
              <a:ext uri="{FF2B5EF4-FFF2-40B4-BE49-F238E27FC236}">
                <a16:creationId xmlns:a16="http://schemas.microsoft.com/office/drawing/2014/main" id="{F44D0B4D-EEAD-404A-BFED-24E4BB073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cxnSp>
        <p:nvCxnSpPr>
          <p:cNvPr id="4109" name="Прямая соединительная линия 20">
            <a:extLst>
              <a:ext uri="{FF2B5EF4-FFF2-40B4-BE49-F238E27FC236}">
                <a16:creationId xmlns:a16="http://schemas.microsoft.com/office/drawing/2014/main" id="{8B7A3183-6F8C-4B0A-94FD-7C2D3573AFE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929438" y="5572125"/>
            <a:ext cx="2071687" cy="1588"/>
          </a:xfrm>
          <a:prstGeom prst="line">
            <a:avLst/>
          </a:prstGeom>
          <a:noFill/>
          <a:ln w="15875" algn="ctr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6148" name="Object 4">
            <a:extLst>
              <a:ext uri="{FF2B5EF4-FFF2-40B4-BE49-F238E27FC236}">
                <a16:creationId xmlns:a16="http://schemas.microsoft.com/office/drawing/2014/main" id="{4CD024DF-0B10-4AD0-9243-8A247EA4633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8625" y="4500563"/>
          <a:ext cx="8501063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Формула" r:id="rId7" imgW="3301920" imgH="393480" progId="Equation.3">
                  <p:embed/>
                </p:oleObj>
              </mc:Choice>
              <mc:Fallback>
                <p:oleObj name="Формула" r:id="rId7" imgW="3301920" imgH="393480" progId="Equation.3">
                  <p:embed/>
                  <p:pic>
                    <p:nvPicPr>
                      <p:cNvPr id="6148" name="Object 4">
                        <a:extLst>
                          <a:ext uri="{FF2B5EF4-FFF2-40B4-BE49-F238E27FC236}">
                            <a16:creationId xmlns:a16="http://schemas.microsoft.com/office/drawing/2014/main" id="{4CD024DF-0B10-4AD0-9243-8A247EA463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4500563"/>
                        <a:ext cx="8501063" cy="1008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Вопрос: как называется процесс нахождения производной функции?</a:t>
            </a:r>
          </a:p>
          <a:p>
            <a:r>
              <a:rPr lang="ru-RU" sz="4000" dirty="0"/>
              <a:t>Ответ: Дифференцированием.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pPr algn="ctr"/>
            <a:r>
              <a:rPr lang="ru-RU" dirty="0"/>
              <a:t>Повторение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4000" dirty="0"/>
              <a:t>Вопрос: Каким образом показать, что функция </a:t>
            </a:r>
            <a:r>
              <a:rPr lang="en-US" sz="4000" i="1" dirty="0"/>
              <a:t>F</a:t>
            </a:r>
            <a:r>
              <a:rPr lang="ru-RU" sz="4000" i="1" dirty="0"/>
              <a:t>(</a:t>
            </a:r>
            <a:r>
              <a:rPr lang="en-US" sz="4000" i="1" dirty="0"/>
              <a:t>x</a:t>
            </a:r>
            <a:r>
              <a:rPr lang="ru-RU" sz="4000" i="1" dirty="0"/>
              <a:t>)</a:t>
            </a:r>
            <a:r>
              <a:rPr lang="ru-RU" sz="4000" dirty="0"/>
              <a:t> является первообразной для функции </a:t>
            </a:r>
            <a:r>
              <a:rPr lang="en-US" sz="4000" i="1" dirty="0"/>
              <a:t>f</a:t>
            </a:r>
            <a:r>
              <a:rPr lang="ru-RU" sz="4000" i="1" dirty="0"/>
              <a:t>(</a:t>
            </a:r>
            <a:r>
              <a:rPr lang="en-US" sz="4000" i="1" dirty="0"/>
              <a:t>x</a:t>
            </a:r>
            <a:r>
              <a:rPr lang="ru-RU" sz="4000" i="1" dirty="0"/>
              <a:t>)</a:t>
            </a:r>
            <a:r>
              <a:rPr lang="ru-RU" sz="4000" dirty="0"/>
              <a:t>?</a:t>
            </a:r>
          </a:p>
          <a:p>
            <a:r>
              <a:rPr lang="ru-RU" sz="4000" dirty="0"/>
              <a:t>Ответ: Найти производную функции </a:t>
            </a:r>
            <a:r>
              <a:rPr lang="en-US" sz="4000" i="1" dirty="0"/>
              <a:t>F</a:t>
            </a:r>
            <a:r>
              <a:rPr lang="ru-RU" sz="4000" i="1" dirty="0"/>
              <a:t>(</a:t>
            </a:r>
            <a:r>
              <a:rPr lang="en-US" sz="4000" i="1" dirty="0"/>
              <a:t>x</a:t>
            </a:r>
            <a:r>
              <a:rPr lang="ru-RU" sz="4000" i="1" dirty="0"/>
              <a:t>)</a:t>
            </a:r>
            <a:r>
              <a:rPr lang="ru-RU" sz="4000" dirty="0"/>
              <a:t>. </a:t>
            </a:r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pPr algn="ctr"/>
            <a:r>
              <a:rPr lang="ru-RU" dirty="0"/>
              <a:t>Повторение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Вопрос: Является ли функция </a:t>
            </a:r>
            <a:r>
              <a:rPr lang="en-US" sz="4000" i="1" dirty="0"/>
              <a:t>F</a:t>
            </a:r>
            <a:r>
              <a:rPr lang="ru-RU" sz="4000" i="1" dirty="0"/>
              <a:t>(</a:t>
            </a:r>
            <a:r>
              <a:rPr lang="en-US" sz="4000" i="1" dirty="0"/>
              <a:t>x</a:t>
            </a:r>
            <a:r>
              <a:rPr lang="ru-RU" sz="4000" i="1" dirty="0"/>
              <a:t>)=3</a:t>
            </a:r>
            <a:r>
              <a:rPr lang="en-US" sz="4000" i="1" dirty="0"/>
              <a:t>x</a:t>
            </a:r>
            <a:r>
              <a:rPr lang="ru-RU" sz="4000" i="1" baseline="30000" dirty="0"/>
              <a:t>2</a:t>
            </a:r>
            <a:r>
              <a:rPr lang="ru-RU" sz="4000" i="1" dirty="0"/>
              <a:t>+11</a:t>
            </a:r>
            <a:r>
              <a:rPr lang="en-US" sz="4000" i="1" dirty="0"/>
              <a:t>x</a:t>
            </a:r>
            <a:r>
              <a:rPr lang="en-US" sz="4000" dirty="0"/>
              <a:t> </a:t>
            </a:r>
            <a:r>
              <a:rPr lang="ru-RU" sz="4000" dirty="0"/>
              <a:t>первообразной для функции </a:t>
            </a:r>
            <a:r>
              <a:rPr lang="en-US" sz="4000" i="1" dirty="0"/>
              <a:t>f</a:t>
            </a:r>
            <a:r>
              <a:rPr lang="ru-RU" sz="4000" i="1" dirty="0"/>
              <a:t>(</a:t>
            </a:r>
            <a:r>
              <a:rPr lang="en-US" sz="4000" i="1" dirty="0"/>
              <a:t>x</a:t>
            </a:r>
            <a:r>
              <a:rPr lang="ru-RU" sz="4000" i="1" dirty="0"/>
              <a:t>)=6х+10</a:t>
            </a:r>
            <a:r>
              <a:rPr lang="ru-RU" sz="4000" dirty="0"/>
              <a:t>? </a:t>
            </a:r>
          </a:p>
          <a:p>
            <a:r>
              <a:rPr lang="ru-RU" sz="4000" dirty="0"/>
              <a:t>Ответ: Нет, т.к. производная функции </a:t>
            </a:r>
            <a:r>
              <a:rPr lang="en-US" sz="4000" i="1" dirty="0"/>
              <a:t>F</a:t>
            </a:r>
            <a:r>
              <a:rPr lang="ru-RU" sz="4000" i="1" dirty="0"/>
              <a:t>(</a:t>
            </a:r>
            <a:r>
              <a:rPr lang="en-US" sz="4000" i="1" dirty="0"/>
              <a:t>x</a:t>
            </a:r>
            <a:r>
              <a:rPr lang="ru-RU" sz="4000" i="1" dirty="0"/>
              <a:t>)=3</a:t>
            </a:r>
            <a:r>
              <a:rPr lang="en-US" sz="4000" i="1" dirty="0"/>
              <a:t>x</a:t>
            </a:r>
            <a:r>
              <a:rPr lang="ru-RU" sz="4000" i="1" baseline="30000" dirty="0"/>
              <a:t>2</a:t>
            </a:r>
            <a:r>
              <a:rPr lang="ru-RU" sz="4000" i="1" dirty="0"/>
              <a:t>+11</a:t>
            </a:r>
            <a:r>
              <a:rPr lang="en-US" sz="4000" i="1" dirty="0"/>
              <a:t>x </a:t>
            </a:r>
            <a:r>
              <a:rPr lang="ru-RU" sz="4000" dirty="0"/>
              <a:t>равна </a:t>
            </a:r>
            <a:r>
              <a:rPr lang="ru-RU" sz="4000" i="1" dirty="0"/>
              <a:t>6х+11</a:t>
            </a:r>
            <a:r>
              <a:rPr lang="ru-RU" sz="4000" dirty="0"/>
              <a:t>, а не </a:t>
            </a:r>
            <a:r>
              <a:rPr lang="ru-RU" sz="4000" i="1" dirty="0"/>
              <a:t>6х+10</a:t>
            </a:r>
            <a:r>
              <a:rPr lang="ru-RU" sz="4000" dirty="0"/>
              <a:t>.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pPr algn="ctr"/>
            <a:r>
              <a:rPr lang="ru-RU" dirty="0"/>
              <a:t>Повторение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Вопрос: Какое количество первообразных можно найти для некоторой функции </a:t>
            </a:r>
            <a:r>
              <a:rPr lang="en-US" sz="3600" i="1" dirty="0"/>
              <a:t>f</a:t>
            </a:r>
            <a:r>
              <a:rPr lang="ru-RU" sz="3600" i="1" dirty="0"/>
              <a:t>(</a:t>
            </a:r>
            <a:r>
              <a:rPr lang="en-US" sz="3600" i="1" dirty="0"/>
              <a:t>x</a:t>
            </a:r>
            <a:r>
              <a:rPr lang="ru-RU" sz="3600" i="1" dirty="0"/>
              <a:t>)</a:t>
            </a:r>
            <a:r>
              <a:rPr lang="ru-RU" sz="3600" dirty="0"/>
              <a:t>? Ответ обоснуйте. </a:t>
            </a:r>
          </a:p>
          <a:p>
            <a:r>
              <a:rPr lang="ru-RU" sz="3600" dirty="0"/>
              <a:t>Ответ: Бесконечно много, т.к. к полученной функции мы всегда прибавляем константу, которая может быть </a:t>
            </a:r>
            <a:r>
              <a:rPr lang="ru-RU" sz="3600"/>
              <a:t>любым действительным числом</a:t>
            </a:r>
            <a:r>
              <a:rPr lang="ru-RU" sz="3600" dirty="0"/>
              <a:t>.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pPr algn="ctr"/>
            <a:r>
              <a:rPr lang="ru-RU" dirty="0"/>
              <a:t>Повторение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Правила интегрирования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sz="36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первообразная для функции </a:t>
            </a:r>
            <a:r>
              <a:rPr lang="en-US" sz="36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en-US" sz="36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G(x)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первообразная для функции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g(x)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en-US" sz="36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F(x)+G(x)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первообразная для функции </a:t>
            </a:r>
            <a:r>
              <a:rPr lang="en-US" sz="36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f(x)+g(x)</a:t>
            </a:r>
            <a:endParaRPr lang="ru-RU" sz="36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Первообразная суммы равна сумме первообразных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53400" cy="990600"/>
          </a:xfrm>
        </p:spPr>
        <p:txBody>
          <a:bodyPr/>
          <a:lstStyle/>
          <a:p>
            <a:pPr algn="ctr"/>
            <a:r>
              <a:rPr lang="ru-RU" b="1" dirty="0"/>
              <a:t>Правила интегрирования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sz="4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первообразная для функции </a:t>
            </a:r>
            <a:r>
              <a:rPr lang="en-US" sz="4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  </a:t>
            </a:r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–константа</a:t>
            </a:r>
            <a:r>
              <a:rPr 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то </a:t>
            </a:r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4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первообразная для функции </a:t>
            </a:r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4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endParaRPr lang="ru-RU" sz="40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Постоянный множитель можно выносить за знак первообразной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1071546"/>
            <a:ext cx="850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sz="36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первообразная для функции </a:t>
            </a:r>
            <a:r>
              <a:rPr lang="en-US" sz="36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en-US" sz="36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константы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причем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" name="Формула" r:id="rId3" imgW="114151" imgH="215619" progId="Equation.3">
                  <p:embed/>
                </p:oleObj>
              </mc:Choice>
              <mc:Fallback>
                <p:oleObj name="Формула" r:id="rId3" imgW="114151" imgH="215619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7000892" y="1643050"/>
          <a:ext cx="1357322" cy="6786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" name="Формула" r:id="rId5" imgW="355138" imgH="177569" progId="Equation.3">
                  <p:embed/>
                </p:oleObj>
              </mc:Choice>
              <mc:Fallback>
                <p:oleObj name="Формула" r:id="rId5" imgW="355138" imgH="177569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92" y="1643050"/>
                        <a:ext cx="1357322" cy="6786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928662" y="2285992"/>
          <a:ext cx="3608771" cy="1928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" name="Формула" r:id="rId7" imgW="736280" imgH="393529" progId="Equation.3">
                  <p:embed/>
                </p:oleObj>
              </mc:Choice>
              <mc:Fallback>
                <p:oleObj name="Формула" r:id="rId7" imgW="736280" imgH="393529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2285992"/>
                        <a:ext cx="3608771" cy="19288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143504" y="4214818"/>
          <a:ext cx="3143272" cy="1047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" name="Формула" r:id="rId9" imgW="609336" imgH="203112" progId="Equation.3">
                  <p:embed/>
                </p:oleObj>
              </mc:Choice>
              <mc:Fallback>
                <p:oleObj name="Формула" r:id="rId9" imgW="609336" imgH="203112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4" y="4214818"/>
                        <a:ext cx="3143272" cy="10477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7158" y="2857496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ru-RU" dirty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00562" y="2928934"/>
            <a:ext cx="4429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-первообразная для функции </a:t>
            </a:r>
          </a:p>
        </p:txBody>
      </p:sp>
    </p:spTree>
    <p:extLst>
      <p:ext uri="{BB962C8B-B14F-4D97-AF65-F5344CB8AC3E}">
        <p14:creationId xmlns:p14="http://schemas.microsoft.com/office/powerpoint/2010/main" val="194978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36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36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48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48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48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241</TotalTime>
  <Words>874</Words>
  <Application>Microsoft Office PowerPoint</Application>
  <PresentationFormat>Экран (4:3)</PresentationFormat>
  <Paragraphs>101</Paragraphs>
  <Slides>29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29</vt:i4>
      </vt:variant>
    </vt:vector>
  </HeadingPairs>
  <TitlesOfParts>
    <vt:vector size="42" baseType="lpstr">
      <vt:lpstr>Calibri</vt:lpstr>
      <vt:lpstr>Cambria Math</vt:lpstr>
      <vt:lpstr>Garamond</vt:lpstr>
      <vt:lpstr>Tahoma</vt:lpstr>
      <vt:lpstr>Times New Roman</vt:lpstr>
      <vt:lpstr>Tw Cen MT</vt:lpstr>
      <vt:lpstr>Wingdings</vt:lpstr>
      <vt:lpstr>Wingdings 2</vt:lpstr>
      <vt:lpstr>Обычная</vt:lpstr>
      <vt:lpstr>1_Обычная</vt:lpstr>
      <vt:lpstr>Default Design</vt:lpstr>
      <vt:lpstr>Формула</vt:lpstr>
      <vt:lpstr>Document</vt:lpstr>
      <vt:lpstr>Правила нахождения первообразных для 11Б класса (алгебра)</vt:lpstr>
      <vt:lpstr>Повторение</vt:lpstr>
      <vt:lpstr>Повторение</vt:lpstr>
      <vt:lpstr>Повторение</vt:lpstr>
      <vt:lpstr>Повторение</vt:lpstr>
      <vt:lpstr>Повторение</vt:lpstr>
      <vt:lpstr>Правила интегрирования</vt:lpstr>
      <vt:lpstr>Правила интегрирования</vt:lpstr>
      <vt:lpstr>Презентация PowerPoint</vt:lpstr>
      <vt:lpstr>Вычислить первообразные функций</vt:lpstr>
      <vt:lpstr>Вычислить первообразные функций</vt:lpstr>
      <vt:lpstr>Презентация PowerPoint</vt:lpstr>
      <vt:lpstr>Вычислить первообразные функций</vt:lpstr>
      <vt:lpstr>Вычислить первообразные функций</vt:lpstr>
      <vt:lpstr>Неопределенный интеграл</vt:lpstr>
      <vt:lpstr>Неопределенный интеграл</vt:lpstr>
      <vt:lpstr>Правила интегрирования</vt:lpstr>
      <vt:lpstr>Свойства интеграла, вытекающие из определения</vt:lpstr>
      <vt:lpstr>Таблица неопределенных интегралов </vt:lpstr>
      <vt:lpstr>Примеры</vt:lpstr>
      <vt:lpstr>Примеры</vt:lpstr>
      <vt:lpstr>Вычислить неопределенные интегралы</vt:lpstr>
      <vt:lpstr>Вычислить неопределенные интегралы №20.46</vt:lpstr>
      <vt:lpstr>Вычислить неопределенные интегралы</vt:lpstr>
      <vt:lpstr>Интегрирование методом замены переменной.</vt:lpstr>
      <vt:lpstr>Интегрирование методом замены переменной.</vt:lpstr>
      <vt:lpstr>Интегрирование по частям</vt:lpstr>
      <vt:lpstr>Пример 1.   Вычислить интеграл</vt:lpstr>
      <vt:lpstr>Пример 2.  Вычислить интеграл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нахождения первообразных</dc:title>
  <dc:creator>Руслан</dc:creator>
  <cp:lastModifiedBy>Ольга Ларионова</cp:lastModifiedBy>
  <cp:revision>43</cp:revision>
  <dcterms:created xsi:type="dcterms:W3CDTF">2011-10-14T22:59:53Z</dcterms:created>
  <dcterms:modified xsi:type="dcterms:W3CDTF">2019-11-26T12:32:36Z</dcterms:modified>
</cp:coreProperties>
</file>