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theme/theme7.xml" ContentType="application/vnd.openxmlformats-officedocument.theme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8.xml" ContentType="application/vnd.openxmlformats-officedocument.theme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9.xml" ContentType="application/vnd.openxmlformats-officedocument.theme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theme/theme10.xml" ContentType="application/vnd.openxmlformats-officedocument.theme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4" r:id="rId2"/>
    <p:sldMasterId id="2147483736" r:id="rId3"/>
    <p:sldMasterId id="2147483748" r:id="rId4"/>
    <p:sldMasterId id="2147483760" r:id="rId5"/>
    <p:sldMasterId id="2147483772" r:id="rId6"/>
    <p:sldMasterId id="2147483784" r:id="rId7"/>
    <p:sldMasterId id="2147483796" r:id="rId8"/>
    <p:sldMasterId id="2147483808" r:id="rId9"/>
    <p:sldMasterId id="2147483820" r:id="rId10"/>
    <p:sldMasterId id="2147483833" r:id="rId11"/>
  </p:sldMasterIdLst>
  <p:notesMasterIdLst>
    <p:notesMasterId r:id="rId26"/>
  </p:notesMasterIdLst>
  <p:sldIdLst>
    <p:sldId id="256" r:id="rId12"/>
    <p:sldId id="272" r:id="rId13"/>
    <p:sldId id="273" r:id="rId14"/>
    <p:sldId id="270" r:id="rId15"/>
    <p:sldId id="271" r:id="rId16"/>
    <p:sldId id="274" r:id="rId17"/>
    <p:sldId id="275" r:id="rId18"/>
    <p:sldId id="257" r:id="rId19"/>
    <p:sldId id="263" r:id="rId20"/>
    <p:sldId id="265" r:id="rId21"/>
    <p:sldId id="266" r:id="rId22"/>
    <p:sldId id="267" r:id="rId23"/>
    <p:sldId id="268" r:id="rId24"/>
    <p:sldId id="269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17.wmf"/><Relationship Id="rId7" Type="http://schemas.openxmlformats.org/officeDocument/2006/relationships/image" Target="../media/image30.wmf"/><Relationship Id="rId12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29.wmf"/><Relationship Id="rId11" Type="http://schemas.openxmlformats.org/officeDocument/2006/relationships/image" Target="../media/image22.wmf"/><Relationship Id="rId5" Type="http://schemas.openxmlformats.org/officeDocument/2006/relationships/image" Target="../media/image20.wmf"/><Relationship Id="rId10" Type="http://schemas.openxmlformats.org/officeDocument/2006/relationships/image" Target="../media/image21.wmf"/><Relationship Id="rId4" Type="http://schemas.openxmlformats.org/officeDocument/2006/relationships/image" Target="../media/image19.wmf"/><Relationship Id="rId9" Type="http://schemas.openxmlformats.org/officeDocument/2006/relationships/image" Target="../media/image3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10.wmf"/><Relationship Id="rId1" Type="http://schemas.openxmlformats.org/officeDocument/2006/relationships/image" Target="../media/image34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7292F-B62B-4607-A550-6DF16E418A3B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41D923-8D9A-4F72-87E9-ACF9CD897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832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1D923-8D9A-4F72-87E9-ACF9CD897D7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481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0C247-D9D4-4586-A608-F8308471009F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80EFAE5-07AD-4285-8437-2149B54FE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56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0C247-D9D4-4586-A608-F8308471009F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80EFAE5-07AD-4285-8437-2149B54FE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68357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06401" y="328613"/>
            <a:ext cx="11377084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DE70F1-AFB9-483A-A85A-97C8BDDE3CE0}" type="datetime1">
              <a:rPr lang="ru-R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27.11.2019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F08B3-17A7-45C9-A9ED-8AAF16280C3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29746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6D42B-8895-4583-9DD6-F92FA84FBA5A}" type="datetime1">
              <a:rPr lang="ru-R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27.11.2019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A3EC8-7B09-4B4A-9E9A-659E478A3EB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56922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06401" y="328613"/>
            <a:ext cx="11377084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8534400" y="433388"/>
            <a:ext cx="30988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679A90-07D1-437F-ACFF-8FB8343D65C9}" type="datetime1">
              <a:rPr lang="ru-R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27.11.2019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EE9DA-0754-40B6-91FF-B9C092123FA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01603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170B9-EB21-4229-BBFA-55BBB1AD2921}" type="datetime1">
              <a:rPr lang="ru-R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27.11.2019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90E9F-F537-4B5E-8FEE-D0D9AB1F5B9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61106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A6D7-E4A6-493C-871B-2E6E437F08E1}" type="datetime1">
              <a:rPr lang="ru-R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27.11.2019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BEE7B-3C29-4863-8C91-9EA919DA795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71746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C56B-8155-4E5E-B5F2-E8C35F8D66B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7FB2-8B3A-4427-BB5B-FFFA6CD5952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80572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C56B-8155-4E5E-B5F2-E8C35F8D66B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7FB2-8B3A-4427-BB5B-FFFA6CD5952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01824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C56B-8155-4E5E-B5F2-E8C35F8D66B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7FB2-8B3A-4427-BB5B-FFFA6CD5952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27298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C56B-8155-4E5E-B5F2-E8C35F8D66B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7FB2-8B3A-4427-BB5B-FFFA6CD5952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741828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C56B-8155-4E5E-B5F2-E8C35F8D66B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7FB2-8B3A-4427-BB5B-FFFA6CD5952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73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0C247-D9D4-4586-A608-F8308471009F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80EFAE5-07AD-4285-8437-2149B54FE0F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056671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C56B-8155-4E5E-B5F2-E8C35F8D66B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7FB2-8B3A-4427-BB5B-FFFA6CD5952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9114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C56B-8155-4E5E-B5F2-E8C35F8D66B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7FB2-8B3A-4427-BB5B-FFFA6CD5952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314890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C56B-8155-4E5E-B5F2-E8C35F8D66B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7FB2-8B3A-4427-BB5B-FFFA6CD5952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31151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C56B-8155-4E5E-B5F2-E8C35F8D66B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7FB2-8B3A-4427-BB5B-FFFA6CD5952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21414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C56B-8155-4E5E-B5F2-E8C35F8D66B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7FB2-8B3A-4427-BB5B-FFFA6CD5952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221757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C56B-8155-4E5E-B5F2-E8C35F8D66B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7FB2-8B3A-4427-BB5B-FFFA6CD5952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316394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CE5A852B-313A-4D3F-81C8-F8A6590C1418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727552"/>
      </p:ext>
    </p:extLst>
  </p:cSld>
  <p:clrMapOvr>
    <a:masterClrMapping/>
  </p:clrMapOvr>
  <p:transition advTm="15000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C56B-8155-4E5E-B5F2-E8C35F8D66B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7FB2-8B3A-4427-BB5B-FFFA6CD5952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126951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C56B-8155-4E5E-B5F2-E8C35F8D66B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7FB2-8B3A-4427-BB5B-FFFA6CD5952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123064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C56B-8155-4E5E-B5F2-E8C35F8D66B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7FB2-8B3A-4427-BB5B-FFFA6CD5952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600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0C247-D9D4-4586-A608-F8308471009F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80EFAE5-07AD-4285-8437-2149B54FE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207800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C56B-8155-4E5E-B5F2-E8C35F8D66B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7FB2-8B3A-4427-BB5B-FFFA6CD5952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28509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C56B-8155-4E5E-B5F2-E8C35F8D66B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7FB2-8B3A-4427-BB5B-FFFA6CD5952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080934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C56B-8155-4E5E-B5F2-E8C35F8D66B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7FB2-8B3A-4427-BB5B-FFFA6CD5952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864494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C56B-8155-4E5E-B5F2-E8C35F8D66B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7FB2-8B3A-4427-BB5B-FFFA6CD5952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99311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C56B-8155-4E5E-B5F2-E8C35F8D66B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7FB2-8B3A-4427-BB5B-FFFA6CD5952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21421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C56B-8155-4E5E-B5F2-E8C35F8D66B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7FB2-8B3A-4427-BB5B-FFFA6CD5952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34155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C56B-8155-4E5E-B5F2-E8C35F8D66B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7FB2-8B3A-4427-BB5B-FFFA6CD5952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669676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C56B-8155-4E5E-B5F2-E8C35F8D66B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7FB2-8B3A-4427-BB5B-FFFA6CD5952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27467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CE5A852B-313A-4D3F-81C8-F8A6590C1418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45754"/>
      </p:ext>
    </p:extLst>
  </p:cSld>
  <p:clrMapOvr>
    <a:masterClrMapping/>
  </p:clrMapOvr>
  <p:transition advTm="15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0C247-D9D4-4586-A608-F8308471009F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80EFAE5-07AD-4285-8437-2149B54FE0F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8023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0C247-D9D4-4586-A608-F8308471009F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80EFAE5-07AD-4285-8437-2149B54FE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3586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0C247-D9D4-4586-A608-F8308471009F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FAE5-07AD-4285-8437-2149B54FE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005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0C247-D9D4-4586-A608-F8308471009F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FAE5-07AD-4285-8437-2149B54FE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0144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1AA34-F343-44D9-A2A0-45ED38790E7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1079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E9EAE-A9B3-436B-83D5-82BB11E3DCC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855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87A3F-E2EB-4195-B58E-6A61C0A2C6C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602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0C247-D9D4-4586-A608-F8308471009F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FAE5-07AD-4285-8437-2149B54FE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3163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C8BFB-6688-4B33-A53E-B02700AF8F1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9100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6FFAB-3F53-47C5-839F-8BE26F7A107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9651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2F146-FA64-47DB-A9EE-2A89078C927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3403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5189C-FD53-450A-8924-DBA4E771AD5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5929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3B7EE-68B1-4E49-BC99-1904954FF6E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2401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B2A65-7E1C-4244-9B49-75603D402F3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6803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FD88B-50BF-4614-B503-1AC434A7EA5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2978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DBE45-30A9-4225-9B8D-F4CE03E18AB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0249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1AA34-F343-44D9-A2A0-45ED38790E7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3725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E9EAE-A9B3-436B-83D5-82BB11E3DCC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581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0C247-D9D4-4586-A608-F8308471009F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80EFAE5-07AD-4285-8437-2149B54FE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4179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87A3F-E2EB-4195-B58E-6A61C0A2C6C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1160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C8BFB-6688-4B33-A53E-B02700AF8F1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1464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6FFAB-3F53-47C5-839F-8BE26F7A107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775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2F146-FA64-47DB-A9EE-2A89078C927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6518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5189C-FD53-450A-8924-DBA4E771AD5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6616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3B7EE-68B1-4E49-BC99-1904954FF6E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05345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B2A65-7E1C-4244-9B49-75603D402F3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459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FD88B-50BF-4614-B503-1AC434A7EA5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365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DBE45-30A9-4225-9B8D-F4CE03E18AB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5098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1AA34-F343-44D9-A2A0-45ED38790E7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811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0C247-D9D4-4586-A608-F8308471009F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80EFAE5-07AD-4285-8437-2149B54FE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9771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E9EAE-A9B3-436B-83D5-82BB11E3DCC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63307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87A3F-E2EB-4195-B58E-6A61C0A2C6C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1250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C8BFB-6688-4B33-A53E-B02700AF8F1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6845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6FFAB-3F53-47C5-839F-8BE26F7A107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19939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2F146-FA64-47DB-A9EE-2A89078C927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06368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5189C-FD53-450A-8924-DBA4E771AD5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38371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3B7EE-68B1-4E49-BC99-1904954FF6E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02161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B2A65-7E1C-4244-9B49-75603D402F3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36812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FD88B-50BF-4614-B503-1AC434A7EA5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0272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DBE45-30A9-4225-9B8D-F4CE03E18AB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54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0C247-D9D4-4586-A608-F8308471009F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80EFAE5-07AD-4285-8437-2149B54FE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16909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1AA34-F343-44D9-A2A0-45ED38790E7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11072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E9EAE-A9B3-436B-83D5-82BB11E3DCC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08608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87A3F-E2EB-4195-B58E-6A61C0A2C6C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6986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C8BFB-6688-4B33-A53E-B02700AF8F1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83522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6FFAB-3F53-47C5-839F-8BE26F7A107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38751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2F146-FA64-47DB-A9EE-2A89078C927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99344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5189C-FD53-450A-8924-DBA4E771AD5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36742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3B7EE-68B1-4E49-BC99-1904954FF6E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38716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B2A65-7E1C-4244-9B49-75603D402F3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50217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FD88B-50BF-4614-B503-1AC434A7EA5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901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0C247-D9D4-4586-A608-F8308471009F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FAE5-07AD-4285-8437-2149B54FE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23229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DBE45-30A9-4225-9B8D-F4CE03E18AB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94709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1AA34-F343-44D9-A2A0-45ED38790E7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71454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E9EAE-A9B3-436B-83D5-82BB11E3DCC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61357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87A3F-E2EB-4195-B58E-6A61C0A2C6C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50217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C8BFB-6688-4B33-A53E-B02700AF8F1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64878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6FFAB-3F53-47C5-839F-8BE26F7A107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5912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2F146-FA64-47DB-A9EE-2A89078C927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13713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5189C-FD53-450A-8924-DBA4E771AD5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53872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3B7EE-68B1-4E49-BC99-1904954FF6E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81730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B2A65-7E1C-4244-9B49-75603D402F3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67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0C247-D9D4-4586-A608-F8308471009F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FAE5-07AD-4285-8437-2149B54FE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49494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FD88B-50BF-4614-B503-1AC434A7EA5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33579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DBE45-30A9-4225-9B8D-F4CE03E18AB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25368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1AA34-F343-44D9-A2A0-45ED38790E7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71655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E9EAE-A9B3-436B-83D5-82BB11E3DCC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79749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87A3F-E2EB-4195-B58E-6A61C0A2C6C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61983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C8BFB-6688-4B33-A53E-B02700AF8F1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8814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6FFAB-3F53-47C5-839F-8BE26F7A107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62963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2F146-FA64-47DB-A9EE-2A89078C927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3622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5189C-FD53-450A-8924-DBA4E771AD5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46429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3B7EE-68B1-4E49-BC99-1904954FF6E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979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0C247-D9D4-4586-A608-F8308471009F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FAE5-07AD-4285-8437-2149B54FE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73215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B2A65-7E1C-4244-9B49-75603D402F3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8222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FD88B-50BF-4614-B503-1AC434A7EA5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482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DBE45-30A9-4225-9B8D-F4CE03E18AB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01932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06401" y="328613"/>
            <a:ext cx="11377084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F40218-B1C7-4ED3-BB95-BB1DEFD4EBC2}" type="datetime1">
              <a:rPr lang="ru-R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27.11.2019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6DD57-C91F-40D2-8064-C674E76D27A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34803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7A6B0-EA0A-4A31-B7A0-00E9F06A31AF}" type="datetime1">
              <a:rPr lang="ru-R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27.11.2019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0E8BD-AFE5-4C00-A4BD-D8C0BAEB563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11000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06401" y="328613"/>
            <a:ext cx="11377084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019153-897F-475B-B5B8-BAD9A31538B7}" type="datetime1">
              <a:rPr lang="ru-R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27.11.2019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BFE0F-A2FD-4C4A-AB43-6F2CFC34992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10407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9DC1B-B30A-4F7F-90CF-CA284EE20883}" type="datetime1">
              <a:rPr lang="ru-R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27.11.2019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79D1C-45F0-4172-8923-DDCA2A3DF95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84880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58B5A-A670-4577-A34C-D8EDCF8AEE59}" type="datetime1">
              <a:rPr lang="ru-R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27.11.2019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30C9E-F368-40BF-AF7B-367A684DC14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58682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BEABD-5AAA-4B86-A6C7-DF586EC3AF7C}" type="datetime1">
              <a:rPr lang="ru-R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27.11.2019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86022-9E27-441E-B2B0-D602FDC7B4F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9037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06401" y="328613"/>
            <a:ext cx="11377084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DE70F1-AFB9-483A-A85A-97C8BDDE3CE0}" type="datetime1">
              <a:rPr lang="ru-R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27.11.2019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F08B3-17A7-45C9-A9ED-8AAF16280C3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065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0C247-D9D4-4586-A608-F8308471009F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80EFAE5-07AD-4285-8437-2149B54FE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1206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6D42B-8895-4583-9DD6-F92FA84FBA5A}" type="datetime1">
              <a:rPr lang="ru-R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27.11.2019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A3EC8-7B09-4B4A-9E9A-659E478A3EB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90308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06401" y="328613"/>
            <a:ext cx="11377084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8534400" y="433388"/>
            <a:ext cx="30988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679A90-07D1-437F-ACFF-8FB8343D65C9}" type="datetime1">
              <a:rPr lang="ru-R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27.11.2019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EE9DA-0754-40B6-91FF-B9C092123FA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92206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170B9-EB21-4229-BBFA-55BBB1AD2921}" type="datetime1">
              <a:rPr lang="ru-R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27.11.2019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90E9F-F537-4B5E-8FEE-D0D9AB1F5B9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04739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A6D7-E4A6-493C-871B-2E6E437F08E1}" type="datetime1">
              <a:rPr lang="ru-R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27.11.2019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BEE7B-3C29-4863-8C91-9EA919DA795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09331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06401" y="328613"/>
            <a:ext cx="11377084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F40218-B1C7-4ED3-BB95-BB1DEFD4EBC2}" type="datetime1">
              <a:rPr lang="ru-R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27.11.2019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6DD57-C91F-40D2-8064-C674E76D27A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89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7A6B0-EA0A-4A31-B7A0-00E9F06A31AF}" type="datetime1">
              <a:rPr lang="ru-R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27.11.2019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0E8BD-AFE5-4C00-A4BD-D8C0BAEB563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70807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06401" y="328613"/>
            <a:ext cx="11377084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019153-897F-475B-B5B8-BAD9A31538B7}" type="datetime1">
              <a:rPr lang="ru-R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27.11.2019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BFE0F-A2FD-4C4A-AB43-6F2CFC34992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15993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9DC1B-B30A-4F7F-90CF-CA284EE20883}" type="datetime1">
              <a:rPr lang="ru-R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27.11.2019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79D1C-45F0-4172-8923-DDCA2A3DF95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685332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58B5A-A670-4577-A34C-D8EDCF8AEE59}" type="datetime1">
              <a:rPr lang="ru-R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27.11.2019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30C9E-F368-40BF-AF7B-367A684DC14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31786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BEABD-5AAA-4B86-A6C7-DF586EC3AF7C}" type="datetime1">
              <a:rPr lang="ru-R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27.11.2019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86022-9E27-441E-B2B0-D602FDC7B4F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018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2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11.xml"/><Relationship Id="rId12" Type="http://schemas.openxmlformats.org/officeDocument/2006/relationships/slideLayout" Target="../slideLayouts/slideLayout116.xml"/><Relationship Id="rId2" Type="http://schemas.openxmlformats.org/officeDocument/2006/relationships/slideLayout" Target="../slideLayouts/slideLayout106.xml"/><Relationship Id="rId1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10.xml"/><Relationship Id="rId11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109.xml"/><Relationship Id="rId10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13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4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19.xml"/><Relationship Id="rId7" Type="http://schemas.openxmlformats.org/officeDocument/2006/relationships/slideLayout" Target="../slideLayouts/slideLayout123.xml"/><Relationship Id="rId12" Type="http://schemas.openxmlformats.org/officeDocument/2006/relationships/slideLayout" Target="../slideLayouts/slideLayout128.xml"/><Relationship Id="rId2" Type="http://schemas.openxmlformats.org/officeDocument/2006/relationships/slideLayout" Target="../slideLayouts/slideLayout118.xml"/><Relationship Id="rId1" Type="http://schemas.openxmlformats.org/officeDocument/2006/relationships/slideLayout" Target="../slideLayouts/slideLayout117.xml"/><Relationship Id="rId6" Type="http://schemas.openxmlformats.org/officeDocument/2006/relationships/slideLayout" Target="../slideLayouts/slideLayout122.xml"/><Relationship Id="rId11" Type="http://schemas.openxmlformats.org/officeDocument/2006/relationships/slideLayout" Target="../slideLayouts/slideLayout127.xml"/><Relationship Id="rId5" Type="http://schemas.openxmlformats.org/officeDocument/2006/relationships/slideLayout" Target="../slideLayouts/slideLayout121.xml"/><Relationship Id="rId10" Type="http://schemas.openxmlformats.org/officeDocument/2006/relationships/slideLayout" Target="../slideLayouts/slideLayout126.xml"/><Relationship Id="rId4" Type="http://schemas.openxmlformats.org/officeDocument/2006/relationships/slideLayout" Target="../slideLayouts/slideLayout120.xml"/><Relationship Id="rId9" Type="http://schemas.openxmlformats.org/officeDocument/2006/relationships/slideLayout" Target="../slideLayouts/slideLayout12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0.xml"/><Relationship Id="rId3" Type="http://schemas.openxmlformats.org/officeDocument/2006/relationships/slideLayout" Target="../slideLayouts/slideLayout85.xml"/><Relationship Id="rId7" Type="http://schemas.openxmlformats.org/officeDocument/2006/relationships/slideLayout" Target="../slideLayouts/slideLayout89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4.xml"/><Relationship Id="rId1" Type="http://schemas.openxmlformats.org/officeDocument/2006/relationships/slideLayout" Target="../slideLayouts/slideLayout83.xml"/><Relationship Id="rId6" Type="http://schemas.openxmlformats.org/officeDocument/2006/relationships/slideLayout" Target="../slideLayouts/slideLayout88.xml"/><Relationship Id="rId11" Type="http://schemas.openxmlformats.org/officeDocument/2006/relationships/slideLayout" Target="../slideLayouts/slideLayout93.xml"/><Relationship Id="rId5" Type="http://schemas.openxmlformats.org/officeDocument/2006/relationships/slideLayout" Target="../slideLayouts/slideLayout87.xml"/><Relationship Id="rId10" Type="http://schemas.openxmlformats.org/officeDocument/2006/relationships/slideLayout" Target="../slideLayouts/slideLayout92.xml"/><Relationship Id="rId4" Type="http://schemas.openxmlformats.org/officeDocument/2006/relationships/slideLayout" Target="../slideLayouts/slideLayout86.xml"/><Relationship Id="rId9" Type="http://schemas.openxmlformats.org/officeDocument/2006/relationships/slideLayout" Target="../slideLayouts/slideLayout91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96.xml"/><Relationship Id="rId7" Type="http://schemas.openxmlformats.org/officeDocument/2006/relationships/slideLayout" Target="../slideLayouts/slideLayout100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5.xml"/><Relationship Id="rId1" Type="http://schemas.openxmlformats.org/officeDocument/2006/relationships/slideLayout" Target="../slideLayouts/slideLayout94.xml"/><Relationship Id="rId6" Type="http://schemas.openxmlformats.org/officeDocument/2006/relationships/slideLayout" Target="../slideLayouts/slideLayout99.xml"/><Relationship Id="rId11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98.xml"/><Relationship Id="rId10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97.xml"/><Relationship Id="rId9" Type="http://schemas.openxmlformats.org/officeDocument/2006/relationships/slideLayout" Target="../slideLayouts/slideLayout10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0C247-D9D4-4586-A608-F8308471009F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80EFAE5-07AD-4285-8437-2149B54FE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03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DC56B-8155-4E5E-B5F2-E8C35F8D66B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47FB2-8B3A-4427-BB5B-FFFA6CD5952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083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DC56B-8155-4E5E-B5F2-E8C35F8D66B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47FB2-8B3A-4427-BB5B-FFFA6CD5952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063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bg1"/>
            </a:gs>
            <a:gs pos="100000">
              <a:srgbClr val="CC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3998D8-5825-41EC-80FA-32C7370B46FA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856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bg1"/>
            </a:gs>
            <a:gs pos="100000">
              <a:srgbClr val="CC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3998D8-5825-41EC-80FA-32C7370B46FA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040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bg1"/>
            </a:gs>
            <a:gs pos="100000">
              <a:srgbClr val="CC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3998D8-5825-41EC-80FA-32C7370B46FA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49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bg1"/>
            </a:gs>
            <a:gs pos="100000">
              <a:srgbClr val="CC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3998D8-5825-41EC-80FA-32C7370B46FA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879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bg1"/>
            </a:gs>
            <a:gs pos="100000">
              <a:srgbClr val="CC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3998D8-5825-41EC-80FA-32C7370B46FA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763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bg1"/>
            </a:gs>
            <a:gs pos="100000">
              <a:srgbClr val="CC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3998D8-5825-41EC-80FA-32C7370B46FA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569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8613"/>
            <a:ext cx="11377084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70984" y="4986339"/>
            <a:ext cx="10911416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271" name="Текст 3"/>
          <p:cNvSpPr>
            <a:spLocks noGrp="1"/>
          </p:cNvSpPr>
          <p:nvPr>
            <p:ph type="body" idx="1"/>
          </p:nvPr>
        </p:nvSpPr>
        <p:spPr bwMode="auto">
          <a:xfrm>
            <a:off x="670984" y="530226"/>
            <a:ext cx="10911416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5035551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smtClean="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7E6E2E-E27F-41D0-A033-04230A033B3A}" type="datetime1">
              <a:rPr lang="ru-RU">
                <a:solidFill>
                  <a:srgbClr val="E3DED1">
                    <a:shade val="50000"/>
                  </a:srgbClr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27.11.2019</a:t>
            </a:fld>
            <a:endParaRPr lang="ru-RU">
              <a:solidFill>
                <a:srgbClr val="E3DED1">
                  <a:shade val="50000"/>
                </a:srgbClr>
              </a:solidFill>
              <a:latin typeface="Arial" panose="020B0604020202020204" pitchFamily="34" charset="0"/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8083551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E3DED1">
                  <a:shade val="50000"/>
                </a:srgbClr>
              </a:solidFill>
              <a:latin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1131551" y="6111876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7A39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86C420-D3A2-43C7-A16B-068DF0437048}" type="slidenum">
              <a:rPr lang="ru-RU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83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hf hdr="0" ftr="0"/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anose="020B0604030504040204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anose="05020102010507070707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anose="020B0604030504040204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8613"/>
            <a:ext cx="11377084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70984" y="4986339"/>
            <a:ext cx="10911416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271" name="Текст 3"/>
          <p:cNvSpPr>
            <a:spLocks noGrp="1"/>
          </p:cNvSpPr>
          <p:nvPr>
            <p:ph type="body" idx="1"/>
          </p:nvPr>
        </p:nvSpPr>
        <p:spPr bwMode="auto">
          <a:xfrm>
            <a:off x="670984" y="530226"/>
            <a:ext cx="10911416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5035551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smtClean="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7E6E2E-E27F-41D0-A033-04230A033B3A}" type="datetime1">
              <a:rPr lang="ru-RU">
                <a:solidFill>
                  <a:srgbClr val="E3DED1">
                    <a:shade val="50000"/>
                  </a:srgbClr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27.11.2019</a:t>
            </a:fld>
            <a:endParaRPr lang="ru-RU">
              <a:solidFill>
                <a:srgbClr val="E3DED1">
                  <a:shade val="50000"/>
                </a:srgbClr>
              </a:solidFill>
              <a:latin typeface="Arial" panose="020B0604020202020204" pitchFamily="34" charset="0"/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8083551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E3DED1">
                  <a:shade val="50000"/>
                </a:srgbClr>
              </a:solidFill>
              <a:latin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1131551" y="6111876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7A39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86C420-D3A2-43C7-A16B-068DF0437048}" type="slidenum">
              <a:rPr lang="ru-RU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62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hf hdr="0" ftr="0"/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anose="020B0604030504040204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anose="05020102010507070707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anose="020B0604030504040204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4.wmf"/><Relationship Id="rId3" Type="http://schemas.openxmlformats.org/officeDocument/2006/relationships/image" Target="../media/image15.jpeg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3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4.bin"/><Relationship Id="rId3" Type="http://schemas.openxmlformats.org/officeDocument/2006/relationships/oleObject" Target="../embeddings/oleObject6.bin"/><Relationship Id="rId21" Type="http://schemas.openxmlformats.org/officeDocument/2006/relationships/image" Target="../media/image24.wmf"/><Relationship Id="rId7" Type="http://schemas.openxmlformats.org/officeDocument/2006/relationships/oleObject" Target="../embeddings/oleObject8.bin"/><Relationship Id="rId12" Type="http://schemas.openxmlformats.org/officeDocument/2006/relationships/image" Target="../media/image20.wmf"/><Relationship Id="rId17" Type="http://schemas.openxmlformats.org/officeDocument/2006/relationships/image" Target="../media/image22.wmf"/><Relationship Id="rId25" Type="http://schemas.openxmlformats.org/officeDocument/2006/relationships/image" Target="../media/image26.wmf"/><Relationship Id="rId2" Type="http://schemas.openxmlformats.org/officeDocument/2006/relationships/slideLayout" Target="../slideLayouts/slideLayout45.xml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5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0.bin"/><Relationship Id="rId24" Type="http://schemas.openxmlformats.org/officeDocument/2006/relationships/oleObject" Target="../embeddings/oleObject17.bin"/><Relationship Id="rId5" Type="http://schemas.openxmlformats.org/officeDocument/2006/relationships/oleObject" Target="../embeddings/oleObject7.bin"/><Relationship Id="rId15" Type="http://schemas.openxmlformats.org/officeDocument/2006/relationships/image" Target="../media/image21.wmf"/><Relationship Id="rId23" Type="http://schemas.openxmlformats.org/officeDocument/2006/relationships/image" Target="../media/image25.wmf"/><Relationship Id="rId10" Type="http://schemas.openxmlformats.org/officeDocument/2006/relationships/image" Target="../media/image19.wmf"/><Relationship Id="rId19" Type="http://schemas.openxmlformats.org/officeDocument/2006/relationships/image" Target="../media/image23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9.bin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23.bin"/><Relationship Id="rId18" Type="http://schemas.openxmlformats.org/officeDocument/2006/relationships/image" Target="../media/image31.wmf"/><Relationship Id="rId26" Type="http://schemas.openxmlformats.org/officeDocument/2006/relationships/oleObject" Target="../embeddings/oleObject30.bin"/><Relationship Id="rId3" Type="http://schemas.openxmlformats.org/officeDocument/2006/relationships/oleObject" Target="../embeddings/oleObject18.bin"/><Relationship Id="rId21" Type="http://schemas.openxmlformats.org/officeDocument/2006/relationships/oleObject" Target="../embeddings/oleObject27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25.bin"/><Relationship Id="rId25" Type="http://schemas.openxmlformats.org/officeDocument/2006/relationships/image" Target="../media/image22.wmf"/><Relationship Id="rId2" Type="http://schemas.openxmlformats.org/officeDocument/2006/relationships/slideLayout" Target="../slideLayouts/slideLayout56.xml"/><Relationship Id="rId16" Type="http://schemas.openxmlformats.org/officeDocument/2006/relationships/image" Target="../media/image30.wmf"/><Relationship Id="rId20" Type="http://schemas.openxmlformats.org/officeDocument/2006/relationships/image" Target="../media/image32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2.bin"/><Relationship Id="rId24" Type="http://schemas.openxmlformats.org/officeDocument/2006/relationships/oleObject" Target="../embeddings/oleObject29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23" Type="http://schemas.openxmlformats.org/officeDocument/2006/relationships/image" Target="../media/image21.wmf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26.bin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9.wmf"/><Relationship Id="rId22" Type="http://schemas.openxmlformats.org/officeDocument/2006/relationships/oleObject" Target="../embeddings/oleObject28.bin"/><Relationship Id="rId27" Type="http://schemas.openxmlformats.org/officeDocument/2006/relationships/image" Target="../media/image3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37.wmf"/><Relationship Id="rId3" Type="http://schemas.openxmlformats.org/officeDocument/2006/relationships/oleObject" Target="../embeddings/oleObject31.bin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35.bin"/><Relationship Id="rId2" Type="http://schemas.openxmlformats.org/officeDocument/2006/relationships/slideLayout" Target="../slideLayouts/slideLayout78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6.wmf"/><Relationship Id="rId5" Type="http://schemas.openxmlformats.org/officeDocument/2006/relationships/image" Target="../media/image38.jpeg"/><Relationship Id="rId10" Type="http://schemas.openxmlformats.org/officeDocument/2006/relationships/oleObject" Target="../embeddings/oleObject34.bin"/><Relationship Id="rId4" Type="http://schemas.openxmlformats.org/officeDocument/2006/relationships/image" Target="../media/image34.wmf"/><Relationship Id="rId9" Type="http://schemas.openxmlformats.org/officeDocument/2006/relationships/image" Target="../media/image3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8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5.x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Цилиндрические и конические поверхности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Геометрия 11В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774825" y="404814"/>
            <a:ext cx="86423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prstClr val="black"/>
                </a:solidFill>
              </a:rPr>
              <a:t> Правильная четырехугольная призма описана около цилиндра, радиус основания и высота которого равны 1. Найдите площадь боковой поверхности призмы.</a:t>
            </a:r>
          </a:p>
        </p:txBody>
      </p:sp>
      <p:pic>
        <p:nvPicPr>
          <p:cNvPr id="25603" name="Picture 3" descr="MA.E10.B9.22/innerimg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92313" y="1628776"/>
            <a:ext cx="3744912" cy="278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6672263" y="1341438"/>
          <a:ext cx="27114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Формула" r:id="rId4" imgW="812520" imgH="228600" progId="Equation.3">
                  <p:embed/>
                </p:oleObj>
              </mc:Choice>
              <mc:Fallback>
                <p:oleObj name="Формула" r:id="rId4" imgW="8125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2263" y="1341438"/>
                        <a:ext cx="2711450" cy="762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5951539" y="2276476"/>
            <a:ext cx="4321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2000" b="1">
                <a:solidFill>
                  <a:prstClr val="black"/>
                </a:solidFill>
              </a:rPr>
              <a:t>Высота призмы равна высоте цилиндра.</a:t>
            </a:r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2782889" y="4868864"/>
            <a:ext cx="1512887" cy="15843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1">
              <a:solidFill>
                <a:prstClr val="black"/>
              </a:solidFill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2782889" y="4868864"/>
            <a:ext cx="1512887" cy="1584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1">
              <a:solidFill>
                <a:prstClr val="black"/>
              </a:solidFill>
            </a:endParaRPr>
          </a:p>
        </p:txBody>
      </p:sp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6167439" y="3141664"/>
          <a:ext cx="1114425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Формула" r:id="rId6" imgW="380880" imgH="393480" progId="Equation.3">
                  <p:embed/>
                </p:oleObj>
              </mc:Choice>
              <mc:Fallback>
                <p:oleObj name="Формула" r:id="rId6" imgW="380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7439" y="3141664"/>
                        <a:ext cx="1114425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7824788" y="3429000"/>
          <a:ext cx="10414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Формула" r:id="rId8" imgW="355320" imgH="177480" progId="Equation.3">
                  <p:embed/>
                </p:oleObj>
              </mc:Choice>
              <mc:Fallback>
                <p:oleObj name="Формула" r:id="rId8" imgW="3553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4788" y="3429000"/>
                        <a:ext cx="1041400" cy="520700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0" name="Object 10"/>
          <p:cNvGraphicFramePr>
            <a:graphicFrameLocks noChangeAspect="1"/>
          </p:cNvGraphicFramePr>
          <p:nvPr/>
        </p:nvGraphicFramePr>
        <p:xfrm>
          <a:off x="6240464" y="4221163"/>
          <a:ext cx="28797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Формула" r:id="rId10" imgW="863280" imgH="228600" progId="Equation.3">
                  <p:embed/>
                </p:oleObj>
              </mc:Choice>
              <mc:Fallback>
                <p:oleObj name="Формула" r:id="rId10" imgW="863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0464" y="4221163"/>
                        <a:ext cx="287972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1" name="Object 11"/>
          <p:cNvGraphicFramePr>
            <a:graphicFrameLocks noChangeAspect="1"/>
          </p:cNvGraphicFramePr>
          <p:nvPr/>
        </p:nvGraphicFramePr>
        <p:xfrm>
          <a:off x="6311900" y="4941889"/>
          <a:ext cx="2590800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Формула" r:id="rId12" imgW="838080" imgH="228600" progId="Equation.3">
                  <p:embed/>
                </p:oleObj>
              </mc:Choice>
              <mc:Fallback>
                <p:oleObj name="Формула" r:id="rId12" imgW="838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1900" y="4941889"/>
                        <a:ext cx="2590800" cy="706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51">
            <a:extLst>
              <a:ext uri="{FF2B5EF4-FFF2-40B4-BE49-F238E27FC236}">
                <a16:creationId xmlns:a16="http://schemas.microsoft.com/office/drawing/2014/main" xmlns="" id="{603E5A60-784F-40E9-8990-33158D49E8A3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6019799"/>
            <a:ext cx="3671888" cy="644525"/>
            <a:chOff x="3024" y="1408"/>
            <a:chExt cx="2313" cy="406"/>
          </a:xfrm>
        </p:grpSpPr>
        <p:grpSp>
          <p:nvGrpSpPr>
            <p:cNvPr id="14" name="Group 52">
              <a:extLst>
                <a:ext uri="{FF2B5EF4-FFF2-40B4-BE49-F238E27FC236}">
                  <a16:creationId xmlns:a16="http://schemas.microsoft.com/office/drawing/2014/main" xmlns="" id="{52E9A700-036E-4C77-A6CE-FD518E04B9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90" y="1512"/>
              <a:ext cx="579" cy="236"/>
              <a:chOff x="1849" y="2478"/>
              <a:chExt cx="657" cy="374"/>
            </a:xfrm>
          </p:grpSpPr>
          <p:sp>
            <p:nvSpPr>
              <p:cNvPr id="29" name="Text Box 53">
                <a:extLst>
                  <a:ext uri="{FF2B5EF4-FFF2-40B4-BE49-F238E27FC236}">
                    <a16:creationId xmlns:a16="http://schemas.microsoft.com/office/drawing/2014/main" xmlns="" id="{274277F1-1A12-414E-AB0C-07E7649998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ru-RU" sz="1000" b="1">
                    <a:solidFill>
                      <a:srgbClr val="000000"/>
                    </a:solidFill>
                    <a:cs typeface="Arial" charset="0"/>
                  </a:rPr>
                  <a:t>3</a:t>
                </a:r>
              </a:p>
            </p:txBody>
          </p:sp>
          <p:sp>
            <p:nvSpPr>
              <p:cNvPr id="30" name="Text Box 54">
                <a:extLst>
                  <a:ext uri="{FF2B5EF4-FFF2-40B4-BE49-F238E27FC236}">
                    <a16:creationId xmlns:a16="http://schemas.microsoft.com/office/drawing/2014/main" xmlns="" id="{C796B877-681D-4A61-B355-3519B7FA68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ru-RU" sz="1000" b="1">
                    <a:solidFill>
                      <a:srgbClr val="000000"/>
                    </a:solidFill>
                    <a:cs typeface="Arial" charset="0"/>
                  </a:rPr>
                  <a:t>х</a:t>
                </a:r>
              </a:p>
            </p:txBody>
          </p:sp>
          <p:sp>
            <p:nvSpPr>
              <p:cNvPr id="31" name="Text Box 55">
                <a:extLst>
                  <a:ext uri="{FF2B5EF4-FFF2-40B4-BE49-F238E27FC236}">
                    <a16:creationId xmlns:a16="http://schemas.microsoft.com/office/drawing/2014/main" xmlns="" id="{0E796C45-18B7-464A-AFF2-90B14AD707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ru-RU" sz="1000" b="1">
                    <a:solidFill>
                      <a:srgbClr val="000000"/>
                    </a:solidFill>
                    <a:cs typeface="Arial" charset="0"/>
                  </a:rPr>
                  <a:t>1</a:t>
                </a:r>
              </a:p>
            </p:txBody>
          </p:sp>
          <p:sp>
            <p:nvSpPr>
              <p:cNvPr id="32" name="Text Box 56">
                <a:extLst>
                  <a:ext uri="{FF2B5EF4-FFF2-40B4-BE49-F238E27FC236}">
                    <a16:creationId xmlns:a16="http://schemas.microsoft.com/office/drawing/2014/main" xmlns="" id="{4F587153-3D20-4ED8-BC3F-10A424DFCAF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ru-RU" sz="1000" b="1">
                    <a:solidFill>
                      <a:srgbClr val="000000"/>
                    </a:solidFill>
                    <a:cs typeface="Arial" charset="0"/>
                  </a:rPr>
                  <a:t>0</a:t>
                </a:r>
              </a:p>
            </p:txBody>
          </p:sp>
          <p:sp>
            <p:nvSpPr>
              <p:cNvPr id="33" name="Text Box 57">
                <a:extLst>
                  <a:ext uri="{FF2B5EF4-FFF2-40B4-BE49-F238E27FC236}">
                    <a16:creationId xmlns:a16="http://schemas.microsoft.com/office/drawing/2014/main" xmlns="" id="{BD43D401-877F-4E2E-9DD5-7A252972C9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ru-RU" sz="1000" b="1">
                    <a:solidFill>
                      <a:srgbClr val="000000"/>
                    </a:solidFill>
                    <a:cs typeface="Arial" charset="0"/>
                  </a:rPr>
                  <a:t>х</a:t>
                </a:r>
              </a:p>
            </p:txBody>
          </p:sp>
        </p:grpSp>
        <p:sp>
          <p:nvSpPr>
            <p:cNvPr id="15" name="Rectangle 58">
              <a:extLst>
                <a:ext uri="{FF2B5EF4-FFF2-40B4-BE49-F238E27FC236}">
                  <a16:creationId xmlns:a16="http://schemas.microsoft.com/office/drawing/2014/main" xmlns="" id="{58B94333-DB6A-4232-85DE-51D001A099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6" name="AutoShape 59">
              <a:extLst>
                <a:ext uri="{FF2B5EF4-FFF2-40B4-BE49-F238E27FC236}">
                  <a16:creationId xmlns:a16="http://schemas.microsoft.com/office/drawing/2014/main" xmlns="" id="{A2471386-972C-4490-9BB4-CECFBD9D76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7" name="Text Box 60">
              <a:extLst>
                <a:ext uri="{FF2B5EF4-FFF2-40B4-BE49-F238E27FC236}">
                  <a16:creationId xmlns:a16="http://schemas.microsoft.com/office/drawing/2014/main" xmlns="" id="{9D9820ED-8805-4F8D-809B-05FAB000E8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4" y="1499"/>
              <a:ext cx="4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ru-RU" b="1" dirty="0">
                  <a:solidFill>
                    <a:srgbClr val="000000"/>
                  </a:solidFill>
                  <a:cs typeface="Arial" charset="0"/>
                </a:rPr>
                <a:t>В 8</a:t>
              </a:r>
            </a:p>
          </p:txBody>
        </p:sp>
        <p:sp>
          <p:nvSpPr>
            <p:cNvPr id="18" name="Rectangle 61">
              <a:extLst>
                <a:ext uri="{FF2B5EF4-FFF2-40B4-BE49-F238E27FC236}">
                  <a16:creationId xmlns:a16="http://schemas.microsoft.com/office/drawing/2014/main" xmlns="" id="{721F2B68-78BF-4779-8621-F78961BDF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9" name="Rectangle 62">
              <a:extLst>
                <a:ext uri="{FF2B5EF4-FFF2-40B4-BE49-F238E27FC236}">
                  <a16:creationId xmlns:a16="http://schemas.microsoft.com/office/drawing/2014/main" xmlns="" id="{4B25B087-CD91-4326-B824-F7AE43D638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0" name="Rectangle 63">
              <a:extLst>
                <a:ext uri="{FF2B5EF4-FFF2-40B4-BE49-F238E27FC236}">
                  <a16:creationId xmlns:a16="http://schemas.microsoft.com/office/drawing/2014/main" xmlns="" id="{5DB74E8A-6563-4519-873C-741B2C5D0F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xmlns="" id="{008D3ED3-D91C-4C9D-9721-F9FA9F7764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2" name="Rectangle 65">
              <a:extLst>
                <a:ext uri="{FF2B5EF4-FFF2-40B4-BE49-F238E27FC236}">
                  <a16:creationId xmlns:a16="http://schemas.microsoft.com/office/drawing/2014/main" xmlns="" id="{4ABFE01E-C571-416C-BAE0-DF5ACB69B6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xmlns="" id="{898C3529-D13E-40BB-9C73-88C2BEC7A4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" name="Text Box 67">
              <a:extLst>
                <a:ext uri="{FF2B5EF4-FFF2-40B4-BE49-F238E27FC236}">
                  <a16:creationId xmlns:a16="http://schemas.microsoft.com/office/drawing/2014/main" xmlns="" id="{E243D0B9-B147-47AA-BFB8-332C5C2168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" y="1436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ru-RU" sz="3200" b="1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5" name="Text Box 68">
              <a:extLst>
                <a:ext uri="{FF2B5EF4-FFF2-40B4-BE49-F238E27FC236}">
                  <a16:creationId xmlns:a16="http://schemas.microsoft.com/office/drawing/2014/main" xmlns="" id="{70EAA1B8-44E9-4F39-A995-0362D8867D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70" y="1439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ru-RU" sz="3200" b="1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6" name="Text Box 69">
              <a:extLst>
                <a:ext uri="{FF2B5EF4-FFF2-40B4-BE49-F238E27FC236}">
                  <a16:creationId xmlns:a16="http://schemas.microsoft.com/office/drawing/2014/main" xmlns="" id="{D46B09B6-EA0D-4CD1-B4E9-07F5E874EB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2" y="1408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ru-RU" sz="3600" b="1" dirty="0">
                  <a:solidFill>
                    <a:srgbClr val="000000"/>
                  </a:solidFill>
                  <a:cs typeface="Arial" charset="0"/>
                </a:rPr>
                <a:t>8</a:t>
              </a:r>
            </a:p>
          </p:txBody>
        </p:sp>
        <p:sp>
          <p:nvSpPr>
            <p:cNvPr id="28" name="Text Box 71">
              <a:extLst>
                <a:ext uri="{FF2B5EF4-FFF2-40B4-BE49-F238E27FC236}">
                  <a16:creationId xmlns:a16="http://schemas.microsoft.com/office/drawing/2014/main" xmlns="" id="{40D108ED-DCAE-46F1-B0BD-6DACEE4C09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9" y="1410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ru-RU" sz="3600" b="1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929242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  <p:bldP spid="25606" grpId="0" animBg="1"/>
      <p:bldP spid="2560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6" name="Rectangle 76"/>
          <p:cNvSpPr>
            <a:spLocks noChangeArrowheads="1"/>
          </p:cNvSpPr>
          <p:nvPr/>
        </p:nvSpPr>
        <p:spPr bwMode="auto">
          <a:xfrm>
            <a:off x="1981200" y="4800600"/>
            <a:ext cx="1828800" cy="533400"/>
          </a:xfrm>
          <a:prstGeom prst="rect">
            <a:avLst/>
          </a:prstGeom>
          <a:solidFill>
            <a:srgbClr val="FF3300">
              <a:alpha val="39999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1033" name="Rectangle 73"/>
          <p:cNvSpPr>
            <a:spLocks noChangeArrowheads="1"/>
          </p:cNvSpPr>
          <p:nvPr/>
        </p:nvSpPr>
        <p:spPr bwMode="auto">
          <a:xfrm>
            <a:off x="1981200" y="4114800"/>
            <a:ext cx="2667000" cy="533400"/>
          </a:xfrm>
          <a:prstGeom prst="rect">
            <a:avLst/>
          </a:prstGeom>
          <a:solidFill>
            <a:srgbClr val="FF3300">
              <a:alpha val="39999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1037" name="Rectangle 77"/>
          <p:cNvSpPr>
            <a:spLocks noChangeArrowheads="1"/>
          </p:cNvSpPr>
          <p:nvPr/>
        </p:nvSpPr>
        <p:spPr bwMode="auto">
          <a:xfrm>
            <a:off x="7442200" y="3467100"/>
            <a:ext cx="1828800" cy="533400"/>
          </a:xfrm>
          <a:prstGeom prst="rect">
            <a:avLst/>
          </a:prstGeom>
          <a:solidFill>
            <a:srgbClr val="FF3300">
              <a:alpha val="39999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40994" name="Object 34"/>
          <p:cNvGraphicFramePr>
            <a:graphicFrameLocks noChangeAspect="1"/>
          </p:cNvGraphicFramePr>
          <p:nvPr/>
        </p:nvGraphicFramePr>
        <p:xfrm>
          <a:off x="2057401" y="4724400"/>
          <a:ext cx="169227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Формула" r:id="rId3" imgW="583920" imgH="228600" progId="Equation.3">
                  <p:embed/>
                </p:oleObj>
              </mc:Choice>
              <mc:Fallback>
                <p:oleObj name="Формула" r:id="rId3" imgW="5839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1" y="4724400"/>
                        <a:ext cx="1692275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1" name="Object 31"/>
          <p:cNvGraphicFramePr>
            <a:graphicFrameLocks noChangeAspect="1"/>
          </p:cNvGraphicFramePr>
          <p:nvPr/>
        </p:nvGraphicFramePr>
        <p:xfrm>
          <a:off x="1981200" y="4038600"/>
          <a:ext cx="264795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Формула" r:id="rId5" imgW="914400" imgH="228600" progId="Equation.3">
                  <p:embed/>
                </p:oleObj>
              </mc:Choice>
              <mc:Fallback>
                <p:oleObj name="Формула" r:id="rId5" imgW="914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038600"/>
                        <a:ext cx="264795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1" name="Object 41"/>
          <p:cNvGraphicFramePr>
            <a:graphicFrameLocks noChangeAspect="1"/>
          </p:cNvGraphicFramePr>
          <p:nvPr/>
        </p:nvGraphicFramePr>
        <p:xfrm>
          <a:off x="7543801" y="3429000"/>
          <a:ext cx="159702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Формула" r:id="rId7" imgW="634680" imgH="241200" progId="Equation.3">
                  <p:embed/>
                </p:oleObj>
              </mc:Choice>
              <mc:Fallback>
                <p:oleObj name="Формула" r:id="rId7" imgW="6346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1" y="3429000"/>
                        <a:ext cx="1597025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045" name="Group 85"/>
          <p:cNvGrpSpPr>
            <a:grpSpLocks/>
          </p:cNvGrpSpPr>
          <p:nvPr/>
        </p:nvGrpSpPr>
        <p:grpSpPr bwMode="auto">
          <a:xfrm>
            <a:off x="3962400" y="1270000"/>
            <a:ext cx="4394200" cy="579438"/>
            <a:chOff x="1536" y="800"/>
            <a:chExt cx="2768" cy="365"/>
          </a:xfrm>
        </p:grpSpPr>
        <p:sp>
          <p:nvSpPr>
            <p:cNvPr id="41039" name="AutoShape 79"/>
            <p:cNvSpPr>
              <a:spLocks noChangeArrowheads="1"/>
            </p:cNvSpPr>
            <p:nvPr/>
          </p:nvSpPr>
          <p:spPr bwMode="auto">
            <a:xfrm>
              <a:off x="1536" y="864"/>
              <a:ext cx="2592" cy="288"/>
            </a:xfrm>
            <a:prstGeom prst="wedgeRectCallout">
              <a:avLst>
                <a:gd name="adj1" fmla="val 384"/>
                <a:gd name="adj2" fmla="val 570139"/>
              </a:avLst>
            </a:prstGeom>
            <a:gradFill rotWithShape="1">
              <a:gsLst>
                <a:gs pos="0">
                  <a:srgbClr val="33CCFF">
                    <a:alpha val="86000"/>
                  </a:srgbClr>
                </a:gs>
                <a:gs pos="100000">
                  <a:srgbClr val="66FFFF">
                    <a:alpha val="8800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>
                  <a:solidFill>
                    <a:srgbClr val="FF0000"/>
                  </a:solidFill>
                </a:rPr>
                <a:t>Нам потребовались формулы</a:t>
              </a:r>
            </a:p>
          </p:txBody>
        </p:sp>
        <p:grpSp>
          <p:nvGrpSpPr>
            <p:cNvPr id="41044" name="Group 84"/>
            <p:cNvGrpSpPr>
              <a:grpSpLocks/>
            </p:cNvGrpSpPr>
            <p:nvPr/>
          </p:nvGrpSpPr>
          <p:grpSpPr bwMode="auto">
            <a:xfrm>
              <a:off x="3824" y="800"/>
              <a:ext cx="480" cy="365"/>
              <a:chOff x="4848" y="1056"/>
              <a:chExt cx="480" cy="365"/>
            </a:xfrm>
          </p:grpSpPr>
          <p:sp>
            <p:nvSpPr>
              <p:cNvPr id="41041" name="AutoShape 81"/>
              <p:cNvSpPr>
                <a:spLocks noChangeArrowheads="1"/>
              </p:cNvSpPr>
              <p:nvPr/>
            </p:nvSpPr>
            <p:spPr bwMode="auto">
              <a:xfrm>
                <a:off x="4952" y="1126"/>
                <a:ext cx="136" cy="266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41042" name="Text Box 82"/>
              <p:cNvSpPr txBox="1">
                <a:spLocks noChangeArrowheads="1"/>
              </p:cNvSpPr>
              <p:nvPr/>
            </p:nvSpPr>
            <p:spPr bwMode="auto">
              <a:xfrm>
                <a:off x="4848" y="1056"/>
                <a:ext cx="48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32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charset="0"/>
                    <a:sym typeface="Symbol" pitchFamily="18" charset="2"/>
                  </a:rPr>
                  <a:t> </a:t>
                </a:r>
                <a:r>
                  <a:rPr lang="ru-RU" sz="32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  <a:sym typeface="Symbol" pitchFamily="18" charset="2"/>
                  </a:rPr>
                  <a:t>!</a:t>
                </a:r>
              </a:p>
            </p:txBody>
          </p:sp>
        </p:grpSp>
      </p:grp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476500" y="3067050"/>
            <a:ext cx="20574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1562100" y="76200"/>
            <a:ext cx="9067800" cy="6705600"/>
            <a:chOff x="168" y="176"/>
            <a:chExt cx="5408" cy="3928"/>
          </a:xfrm>
        </p:grpSpPr>
        <p:sp>
          <p:nvSpPr>
            <p:cNvPr id="40963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0964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0965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0966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0967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0968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0969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0970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40977" name="Rectangle 17"/>
          <p:cNvSpPr>
            <a:spLocks noChangeArrowheads="1"/>
          </p:cNvSpPr>
          <p:nvPr/>
        </p:nvSpPr>
        <p:spPr bwMode="auto">
          <a:xfrm>
            <a:off x="2133600" y="517526"/>
            <a:ext cx="8077200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000000"/>
                </a:solidFill>
              </a:rPr>
              <a:t>Найдите площадь боковой поверхности правильной треугольной призмы,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000000"/>
                </a:solidFill>
              </a:rPr>
              <a:t>описанной около цилиндра, радиус основания которого равен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000000"/>
                </a:solidFill>
              </a:rPr>
              <a:t>а высота равна 2.</a:t>
            </a:r>
          </a:p>
        </p:txBody>
      </p:sp>
      <p:graphicFrame>
        <p:nvGraphicFramePr>
          <p:cNvPr id="40978" name="Object 18"/>
          <p:cNvGraphicFramePr>
            <a:graphicFrameLocks noChangeAspect="1"/>
          </p:cNvGraphicFramePr>
          <p:nvPr/>
        </p:nvGraphicFramePr>
        <p:xfrm>
          <a:off x="8915400" y="774700"/>
          <a:ext cx="457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Формула" r:id="rId9" imgW="228600" imgH="228600" progId="Equation.3">
                  <p:embed/>
                </p:oleObj>
              </mc:Choice>
              <mc:Fallback>
                <p:oleObj name="Формула" r:id="rId9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15400" y="774700"/>
                        <a:ext cx="457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9" name="AutoShape 19"/>
          <p:cNvSpPr>
            <a:spLocks noChangeArrowheads="1"/>
          </p:cNvSpPr>
          <p:nvPr/>
        </p:nvSpPr>
        <p:spPr bwMode="auto">
          <a:xfrm>
            <a:off x="2476500" y="2000250"/>
            <a:ext cx="2057400" cy="1447800"/>
          </a:xfrm>
          <a:prstGeom prst="can">
            <a:avLst>
              <a:gd name="adj" fmla="val 25000"/>
            </a:avLst>
          </a:prstGeom>
          <a:solidFill>
            <a:srgbClr val="33CCFF">
              <a:alpha val="21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0981" name="Freeform 21"/>
          <p:cNvSpPr>
            <a:spLocks/>
          </p:cNvSpPr>
          <p:nvPr/>
        </p:nvSpPr>
        <p:spPr bwMode="auto">
          <a:xfrm>
            <a:off x="1981200" y="1752600"/>
            <a:ext cx="3390900" cy="628650"/>
          </a:xfrm>
          <a:custGeom>
            <a:avLst/>
            <a:gdLst>
              <a:gd name="T0" fmla="*/ 0 w 2136"/>
              <a:gd name="T1" fmla="*/ 381 h 396"/>
              <a:gd name="T2" fmla="*/ 2136 w 2136"/>
              <a:gd name="T3" fmla="*/ 396 h 396"/>
              <a:gd name="T4" fmla="*/ 837 w 2136"/>
              <a:gd name="T5" fmla="*/ 0 h 396"/>
              <a:gd name="T6" fmla="*/ 0 w 2136"/>
              <a:gd name="T7" fmla="*/ 380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36" h="396">
                <a:moveTo>
                  <a:pt x="0" y="381"/>
                </a:moveTo>
                <a:lnTo>
                  <a:pt x="2136" y="396"/>
                </a:lnTo>
                <a:lnTo>
                  <a:pt x="837" y="0"/>
                </a:lnTo>
                <a:lnTo>
                  <a:pt x="0" y="38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0982" name="Freeform 22"/>
          <p:cNvSpPr>
            <a:spLocks/>
          </p:cNvSpPr>
          <p:nvPr/>
        </p:nvSpPr>
        <p:spPr bwMode="auto">
          <a:xfrm>
            <a:off x="2005013" y="2838450"/>
            <a:ext cx="3371850" cy="609600"/>
          </a:xfrm>
          <a:custGeom>
            <a:avLst/>
            <a:gdLst>
              <a:gd name="T0" fmla="*/ 0 w 2124"/>
              <a:gd name="T1" fmla="*/ 378 h 384"/>
              <a:gd name="T2" fmla="*/ 2124 w 2124"/>
              <a:gd name="T3" fmla="*/ 384 h 384"/>
              <a:gd name="T4" fmla="*/ 833 w 2124"/>
              <a:gd name="T5" fmla="*/ 0 h 384"/>
              <a:gd name="T6" fmla="*/ 9 w 2124"/>
              <a:gd name="T7" fmla="*/ 376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24" h="384">
                <a:moveTo>
                  <a:pt x="0" y="378"/>
                </a:moveTo>
                <a:lnTo>
                  <a:pt x="2124" y="384"/>
                </a:lnTo>
                <a:lnTo>
                  <a:pt x="833" y="0"/>
                </a:lnTo>
                <a:lnTo>
                  <a:pt x="9" y="376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0983" name="Freeform 23"/>
          <p:cNvSpPr>
            <a:spLocks/>
          </p:cNvSpPr>
          <p:nvPr/>
        </p:nvSpPr>
        <p:spPr bwMode="auto">
          <a:xfrm>
            <a:off x="1981200" y="2343150"/>
            <a:ext cx="3403600" cy="1104900"/>
          </a:xfrm>
          <a:custGeom>
            <a:avLst/>
            <a:gdLst>
              <a:gd name="T0" fmla="*/ 2136 w 2144"/>
              <a:gd name="T1" fmla="*/ 24 h 696"/>
              <a:gd name="T2" fmla="*/ 2144 w 2144"/>
              <a:gd name="T3" fmla="*/ 696 h 696"/>
              <a:gd name="T4" fmla="*/ 8 w 2144"/>
              <a:gd name="T5" fmla="*/ 688 h 696"/>
              <a:gd name="T6" fmla="*/ 0 w 2144"/>
              <a:gd name="T7" fmla="*/ 0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44" h="696">
                <a:moveTo>
                  <a:pt x="2136" y="24"/>
                </a:moveTo>
                <a:lnTo>
                  <a:pt x="2144" y="696"/>
                </a:lnTo>
                <a:lnTo>
                  <a:pt x="8" y="688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0984" name="Freeform 24"/>
          <p:cNvSpPr>
            <a:spLocks/>
          </p:cNvSpPr>
          <p:nvPr/>
        </p:nvSpPr>
        <p:spPr bwMode="auto">
          <a:xfrm>
            <a:off x="3309938" y="1766888"/>
            <a:ext cx="6350" cy="1071562"/>
          </a:xfrm>
          <a:custGeom>
            <a:avLst/>
            <a:gdLst>
              <a:gd name="T0" fmla="*/ 0 w 4"/>
              <a:gd name="T1" fmla="*/ 0 h 675"/>
              <a:gd name="T2" fmla="*/ 4 w 4"/>
              <a:gd name="T3" fmla="*/ 675 h 67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675">
                <a:moveTo>
                  <a:pt x="0" y="0"/>
                </a:moveTo>
                <a:lnTo>
                  <a:pt x="4" y="675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0986" name="Freeform 26"/>
          <p:cNvSpPr>
            <a:spLocks/>
          </p:cNvSpPr>
          <p:nvPr/>
        </p:nvSpPr>
        <p:spPr bwMode="auto">
          <a:xfrm>
            <a:off x="3467100" y="2063750"/>
            <a:ext cx="889000" cy="165100"/>
          </a:xfrm>
          <a:custGeom>
            <a:avLst/>
            <a:gdLst>
              <a:gd name="T0" fmla="*/ 0 w 560"/>
              <a:gd name="T1" fmla="*/ 104 h 104"/>
              <a:gd name="T2" fmla="*/ 560 w 560"/>
              <a:gd name="T3" fmla="*/ 0 h 10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60" h="104">
                <a:moveTo>
                  <a:pt x="0" y="104"/>
                </a:moveTo>
                <a:lnTo>
                  <a:pt x="56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40999" name="Group 39"/>
          <p:cNvGrpSpPr>
            <a:grpSpLocks/>
          </p:cNvGrpSpPr>
          <p:nvPr/>
        </p:nvGrpSpPr>
        <p:grpSpPr bwMode="auto">
          <a:xfrm>
            <a:off x="7239000" y="1447800"/>
            <a:ext cx="1752600" cy="1600200"/>
            <a:chOff x="4272" y="1440"/>
            <a:chExt cx="1104" cy="1008"/>
          </a:xfrm>
        </p:grpSpPr>
        <p:graphicFrame>
          <p:nvGraphicFramePr>
            <p:cNvPr id="40985" name="Object 25"/>
            <p:cNvGraphicFramePr>
              <a:graphicFrameLocks noChangeAspect="1"/>
            </p:cNvGraphicFramePr>
            <p:nvPr/>
          </p:nvGraphicFramePr>
          <p:xfrm>
            <a:off x="4848" y="1824"/>
            <a:ext cx="256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8" name="Формула" r:id="rId11" imgW="228600" imgH="228600" progId="Equation.3">
                    <p:embed/>
                  </p:oleObj>
                </mc:Choice>
                <mc:Fallback>
                  <p:oleObj name="Формула" r:id="rId11" imgW="2286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48" y="1824"/>
                          <a:ext cx="256" cy="2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987" name="Oval 27"/>
            <p:cNvSpPr>
              <a:spLocks noChangeArrowheads="1"/>
            </p:cNvSpPr>
            <p:nvPr/>
          </p:nvSpPr>
          <p:spPr bwMode="auto">
            <a:xfrm>
              <a:off x="4560" y="1776"/>
              <a:ext cx="624" cy="62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0989" name="Freeform 29"/>
            <p:cNvSpPr>
              <a:spLocks/>
            </p:cNvSpPr>
            <p:nvPr/>
          </p:nvSpPr>
          <p:spPr bwMode="auto">
            <a:xfrm>
              <a:off x="4272" y="1440"/>
              <a:ext cx="1104" cy="1008"/>
            </a:xfrm>
            <a:custGeom>
              <a:avLst/>
              <a:gdLst>
                <a:gd name="T0" fmla="*/ 0 w 1104"/>
                <a:gd name="T1" fmla="*/ 1056 h 1152"/>
                <a:gd name="T2" fmla="*/ 672 w 1104"/>
                <a:gd name="T3" fmla="*/ 0 h 1152"/>
                <a:gd name="T4" fmla="*/ 1104 w 1104"/>
                <a:gd name="T5" fmla="*/ 1152 h 1152"/>
                <a:gd name="T6" fmla="*/ 0 w 1104"/>
                <a:gd name="T7" fmla="*/ 1056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4" h="1152">
                  <a:moveTo>
                    <a:pt x="0" y="1056"/>
                  </a:moveTo>
                  <a:lnTo>
                    <a:pt x="672" y="0"/>
                  </a:lnTo>
                  <a:lnTo>
                    <a:pt x="1104" y="1152"/>
                  </a:lnTo>
                  <a:lnTo>
                    <a:pt x="0" y="1056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0990" name="Freeform 30"/>
            <p:cNvSpPr>
              <a:spLocks/>
            </p:cNvSpPr>
            <p:nvPr/>
          </p:nvSpPr>
          <p:spPr bwMode="auto">
            <a:xfrm>
              <a:off x="4880" y="1968"/>
              <a:ext cx="296" cy="128"/>
            </a:xfrm>
            <a:custGeom>
              <a:avLst/>
              <a:gdLst>
                <a:gd name="T0" fmla="*/ 0 w 296"/>
                <a:gd name="T1" fmla="*/ 128 h 128"/>
                <a:gd name="T2" fmla="*/ 296 w 296"/>
                <a:gd name="T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6" h="128">
                  <a:moveTo>
                    <a:pt x="0" y="128"/>
                  </a:moveTo>
                  <a:lnTo>
                    <a:pt x="29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40992" name="Rectangle 32"/>
          <p:cNvSpPr>
            <a:spLocks noChangeArrowheads="1"/>
          </p:cNvSpPr>
          <p:nvPr/>
        </p:nvSpPr>
        <p:spPr bwMode="auto">
          <a:xfrm>
            <a:off x="4495800" y="2565401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graphicFrame>
        <p:nvGraphicFramePr>
          <p:cNvPr id="40993" name="Object 33"/>
          <p:cNvGraphicFramePr>
            <a:graphicFrameLocks noChangeAspect="1"/>
          </p:cNvGraphicFramePr>
          <p:nvPr/>
        </p:nvGraphicFramePr>
        <p:xfrm>
          <a:off x="3581400" y="1828800"/>
          <a:ext cx="406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Формула" r:id="rId13" imgW="228600" imgH="228600" progId="Equation.3">
                  <p:embed/>
                </p:oleObj>
              </mc:Choice>
              <mc:Fallback>
                <p:oleObj name="Формула" r:id="rId13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828800"/>
                        <a:ext cx="406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997" name="Group 37"/>
          <p:cNvGrpSpPr>
            <a:grpSpLocks/>
          </p:cNvGrpSpPr>
          <p:nvPr/>
        </p:nvGrpSpPr>
        <p:grpSpPr bwMode="auto">
          <a:xfrm>
            <a:off x="4495800" y="3810001"/>
            <a:ext cx="477838" cy="396875"/>
            <a:chOff x="4416" y="720"/>
            <a:chExt cx="301" cy="250"/>
          </a:xfrm>
        </p:grpSpPr>
        <p:sp>
          <p:nvSpPr>
            <p:cNvPr id="40995" name="Rectangle 35"/>
            <p:cNvSpPr>
              <a:spLocks noChangeArrowheads="1"/>
            </p:cNvSpPr>
            <p:nvPr/>
          </p:nvSpPr>
          <p:spPr bwMode="auto">
            <a:xfrm>
              <a:off x="4512" y="720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</a:p>
          </p:txBody>
        </p:sp>
        <p:sp>
          <p:nvSpPr>
            <p:cNvPr id="40996" name="Line 36"/>
            <p:cNvSpPr>
              <a:spLocks noChangeShapeType="1"/>
            </p:cNvSpPr>
            <p:nvPr/>
          </p:nvSpPr>
          <p:spPr bwMode="auto">
            <a:xfrm flipH="1">
              <a:off x="4416" y="864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40998" name="Rectangle 38"/>
          <p:cNvSpPr>
            <a:spLocks noChangeArrowheads="1"/>
          </p:cNvSpPr>
          <p:nvPr/>
        </p:nvSpPr>
        <p:spPr bwMode="auto">
          <a:xfrm>
            <a:off x="4495800" y="2565401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graphicFrame>
        <p:nvGraphicFramePr>
          <p:cNvPr id="41000" name="Object 40"/>
          <p:cNvGraphicFramePr>
            <a:graphicFrameLocks noChangeAspect="1"/>
          </p:cNvGraphicFramePr>
          <p:nvPr/>
        </p:nvGraphicFramePr>
        <p:xfrm>
          <a:off x="8001001" y="2971801"/>
          <a:ext cx="366713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Формула" r:id="rId14" imgW="126720" imgH="139680" progId="Equation.3">
                  <p:embed/>
                </p:oleObj>
              </mc:Choice>
              <mc:Fallback>
                <p:oleObj name="Формула" r:id="rId14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1" y="2971801"/>
                        <a:ext cx="366713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2" name="Object 42"/>
          <p:cNvGraphicFramePr>
            <a:graphicFrameLocks noChangeAspect="1"/>
          </p:cNvGraphicFramePr>
          <p:nvPr/>
        </p:nvGraphicFramePr>
        <p:xfrm>
          <a:off x="8343900" y="2362200"/>
          <a:ext cx="230188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Формула" r:id="rId16" imgW="101520" imgH="126720" progId="Equation.3">
                  <p:embed/>
                </p:oleObj>
              </mc:Choice>
              <mc:Fallback>
                <p:oleObj name="Формула" r:id="rId16" imgW="1015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43900" y="2362200"/>
                        <a:ext cx="230188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3" name="Object 43"/>
          <p:cNvGraphicFramePr>
            <a:graphicFrameLocks noChangeAspect="1"/>
          </p:cNvGraphicFramePr>
          <p:nvPr/>
        </p:nvGraphicFramePr>
        <p:xfrm>
          <a:off x="7400926" y="4114800"/>
          <a:ext cx="1884363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Формула" r:id="rId18" imgW="749160" imgH="241200" progId="Equation.3">
                  <p:embed/>
                </p:oleObj>
              </mc:Choice>
              <mc:Fallback>
                <p:oleObj name="Формула" r:id="rId18" imgW="749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0926" y="4114800"/>
                        <a:ext cx="1884363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4" name="Object 44"/>
          <p:cNvGraphicFramePr>
            <a:graphicFrameLocks noChangeAspect="1"/>
          </p:cNvGraphicFramePr>
          <p:nvPr/>
        </p:nvGraphicFramePr>
        <p:xfrm>
          <a:off x="7962901" y="4879975"/>
          <a:ext cx="893763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Формула" r:id="rId20" imgW="355320" imgH="177480" progId="Equation.3">
                  <p:embed/>
                </p:oleObj>
              </mc:Choice>
              <mc:Fallback>
                <p:oleObj name="Формула" r:id="rId20" imgW="3553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2901" y="4879975"/>
                        <a:ext cx="893763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5" name="Object 45"/>
          <p:cNvGraphicFramePr>
            <a:graphicFrameLocks noChangeAspect="1"/>
          </p:cNvGraphicFramePr>
          <p:nvPr/>
        </p:nvGraphicFramePr>
        <p:xfrm>
          <a:off x="7543801" y="5334001"/>
          <a:ext cx="14446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Формула" r:id="rId22" imgW="571320" imgH="228600" progId="Equation.3">
                  <p:embed/>
                </p:oleObj>
              </mc:Choice>
              <mc:Fallback>
                <p:oleObj name="Формула" r:id="rId22" imgW="5713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1" y="5334001"/>
                        <a:ext cx="1444625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006" name="Group 46"/>
          <p:cNvGrpSpPr>
            <a:grpSpLocks/>
          </p:cNvGrpSpPr>
          <p:nvPr/>
        </p:nvGrpSpPr>
        <p:grpSpPr bwMode="auto">
          <a:xfrm>
            <a:off x="3724276" y="3810001"/>
            <a:ext cx="619125" cy="396875"/>
            <a:chOff x="4416" y="720"/>
            <a:chExt cx="390" cy="250"/>
          </a:xfrm>
        </p:grpSpPr>
        <p:sp>
          <p:nvSpPr>
            <p:cNvPr id="41007" name="Rectangle 47"/>
            <p:cNvSpPr>
              <a:spLocks noChangeArrowheads="1"/>
            </p:cNvSpPr>
            <p:nvPr/>
          </p:nvSpPr>
          <p:spPr bwMode="auto">
            <a:xfrm>
              <a:off x="4512" y="720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18</a:t>
              </a:r>
            </a:p>
          </p:txBody>
        </p:sp>
        <p:sp>
          <p:nvSpPr>
            <p:cNvPr id="41008" name="Line 48"/>
            <p:cNvSpPr>
              <a:spLocks noChangeShapeType="1"/>
            </p:cNvSpPr>
            <p:nvPr/>
          </p:nvSpPr>
          <p:spPr bwMode="auto">
            <a:xfrm flipH="1">
              <a:off x="4416" y="864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41010" name="Object 50"/>
          <p:cNvGraphicFramePr>
            <a:graphicFrameLocks noChangeAspect="1"/>
          </p:cNvGraphicFramePr>
          <p:nvPr/>
        </p:nvGraphicFramePr>
        <p:xfrm>
          <a:off x="1828800" y="5638800"/>
          <a:ext cx="32004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Формула" r:id="rId24" imgW="1104840" imgH="228600" progId="Equation.3">
                  <p:embed/>
                </p:oleObj>
              </mc:Choice>
              <mc:Fallback>
                <p:oleObj name="Формула" r:id="rId24" imgW="11048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638800"/>
                        <a:ext cx="32004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011" name="Group 51"/>
          <p:cNvGrpSpPr>
            <a:grpSpLocks/>
          </p:cNvGrpSpPr>
          <p:nvPr/>
        </p:nvGrpSpPr>
        <p:grpSpPr bwMode="auto">
          <a:xfrm>
            <a:off x="6248400" y="6019801"/>
            <a:ext cx="3671888" cy="646113"/>
            <a:chOff x="3024" y="1408"/>
            <a:chExt cx="2313" cy="407"/>
          </a:xfrm>
        </p:grpSpPr>
        <p:grpSp>
          <p:nvGrpSpPr>
            <p:cNvPr id="41012" name="Group 52"/>
            <p:cNvGrpSpPr>
              <a:grpSpLocks/>
            </p:cNvGrpSpPr>
            <p:nvPr/>
          </p:nvGrpSpPr>
          <p:grpSpPr bwMode="auto">
            <a:xfrm>
              <a:off x="4390" y="1512"/>
              <a:ext cx="579" cy="236"/>
              <a:chOff x="1849" y="2478"/>
              <a:chExt cx="657" cy="374"/>
            </a:xfrm>
          </p:grpSpPr>
          <p:sp>
            <p:nvSpPr>
              <p:cNvPr id="41013" name="Text Box 53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ru-RU" sz="1000" b="1">
                    <a:solidFill>
                      <a:srgbClr val="000000"/>
                    </a:solidFill>
                    <a:cs typeface="Arial" charset="0"/>
                  </a:rPr>
                  <a:t>3</a:t>
                </a:r>
              </a:p>
            </p:txBody>
          </p:sp>
          <p:sp>
            <p:nvSpPr>
              <p:cNvPr id="41014" name="Text Box 54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ru-RU" sz="1000" b="1">
                    <a:solidFill>
                      <a:srgbClr val="000000"/>
                    </a:solidFill>
                    <a:cs typeface="Arial" charset="0"/>
                  </a:rPr>
                  <a:t>х</a:t>
                </a:r>
              </a:p>
            </p:txBody>
          </p:sp>
          <p:sp>
            <p:nvSpPr>
              <p:cNvPr id="41015" name="Text Box 55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ru-RU" sz="1000" b="1">
                    <a:solidFill>
                      <a:srgbClr val="000000"/>
                    </a:solidFill>
                    <a:cs typeface="Arial" charset="0"/>
                  </a:rPr>
                  <a:t>1</a:t>
                </a:r>
              </a:p>
            </p:txBody>
          </p:sp>
          <p:sp>
            <p:nvSpPr>
              <p:cNvPr id="41016" name="Text Box 56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ru-RU" sz="1000" b="1">
                    <a:solidFill>
                      <a:srgbClr val="000000"/>
                    </a:solidFill>
                    <a:cs typeface="Arial" charset="0"/>
                  </a:rPr>
                  <a:t>0</a:t>
                </a:r>
              </a:p>
            </p:txBody>
          </p:sp>
          <p:sp>
            <p:nvSpPr>
              <p:cNvPr id="41017" name="Text Box 57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ru-RU" sz="1000" b="1">
                    <a:solidFill>
                      <a:srgbClr val="000000"/>
                    </a:solidFill>
                    <a:cs typeface="Arial" charset="0"/>
                  </a:rPr>
                  <a:t>х</a:t>
                </a:r>
              </a:p>
            </p:txBody>
          </p:sp>
        </p:grpSp>
        <p:sp>
          <p:nvSpPr>
            <p:cNvPr id="41018" name="Rectangle 58"/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1019" name="AutoShape 59"/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1020" name="Text Box 60"/>
            <p:cNvSpPr txBox="1">
              <a:spLocks noChangeArrowheads="1"/>
            </p:cNvSpPr>
            <p:nvPr/>
          </p:nvSpPr>
          <p:spPr bwMode="auto">
            <a:xfrm>
              <a:off x="3144" y="1499"/>
              <a:ext cx="4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ru-RU" b="1" dirty="0">
                  <a:solidFill>
                    <a:srgbClr val="000000"/>
                  </a:solidFill>
                  <a:cs typeface="Arial" charset="0"/>
                </a:rPr>
                <a:t>В 8</a:t>
              </a:r>
            </a:p>
          </p:txBody>
        </p:sp>
        <p:sp>
          <p:nvSpPr>
            <p:cNvPr id="41021" name="Rectangle 61"/>
            <p:cNvSpPr>
              <a:spLocks noChangeArrowheads="1"/>
            </p:cNvSpPr>
            <p:nvPr/>
          </p:nvSpPr>
          <p:spPr bwMode="auto">
            <a:xfrm>
              <a:off x="366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1022" name="Rectangle 62"/>
            <p:cNvSpPr>
              <a:spLocks noChangeArrowheads="1"/>
            </p:cNvSpPr>
            <p:nvPr/>
          </p:nvSpPr>
          <p:spPr bwMode="auto">
            <a:xfrm>
              <a:off x="394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1023" name="Rectangle 63"/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41024" name="Rectangle 64"/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1025" name="Rectangle 65"/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1026" name="Rectangle 66"/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1027" name="Text Box 67"/>
            <p:cNvSpPr txBox="1">
              <a:spLocks noChangeArrowheads="1"/>
            </p:cNvSpPr>
            <p:nvPr/>
          </p:nvSpPr>
          <p:spPr bwMode="auto">
            <a:xfrm>
              <a:off x="3923" y="1436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ru-RU" sz="3200" b="1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41028" name="Text Box 68"/>
            <p:cNvSpPr txBox="1">
              <a:spLocks noChangeArrowheads="1"/>
            </p:cNvSpPr>
            <p:nvPr/>
          </p:nvSpPr>
          <p:spPr bwMode="auto">
            <a:xfrm>
              <a:off x="4470" y="1439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ru-RU" sz="3200" b="1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41029" name="Text Box 69"/>
            <p:cNvSpPr txBox="1">
              <a:spLocks noChangeArrowheads="1"/>
            </p:cNvSpPr>
            <p:nvPr/>
          </p:nvSpPr>
          <p:spPr bwMode="auto">
            <a:xfrm>
              <a:off x="3642" y="1408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ru-RU" sz="3600" b="1">
                  <a:solidFill>
                    <a:srgbClr val="000000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41030" name="Text Box 70"/>
            <p:cNvSpPr txBox="1">
              <a:spLocks noChangeArrowheads="1"/>
            </p:cNvSpPr>
            <p:nvPr/>
          </p:nvSpPr>
          <p:spPr bwMode="auto">
            <a:xfrm>
              <a:off x="3925" y="1411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ru-RU" sz="3600" b="1">
                  <a:solidFill>
                    <a:srgbClr val="000000"/>
                  </a:solidFill>
                  <a:cs typeface="Arial" charset="0"/>
                </a:rPr>
                <a:t>6</a:t>
              </a:r>
            </a:p>
          </p:txBody>
        </p:sp>
        <p:sp>
          <p:nvSpPr>
            <p:cNvPr id="41031" name="Text Box 71"/>
            <p:cNvSpPr txBox="1">
              <a:spLocks noChangeArrowheads="1"/>
            </p:cNvSpPr>
            <p:nvPr/>
          </p:nvSpPr>
          <p:spPr bwMode="auto">
            <a:xfrm>
              <a:off x="4239" y="1410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ru-RU" sz="3600" b="1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262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7.40741E-7 L 0.05972 0.01852 L 0.0934 0.02662 " pathEditMode="relative" rAng="0" ptsTypes="AAA">
                                      <p:cBhvr>
                                        <p:cTn id="11" dur="1000" fill="hold"/>
                                        <p:tgtEl>
                                          <p:spTgt spid="40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70" y="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0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0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1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1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1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1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1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1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1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1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6" grpId="0" animBg="1"/>
      <p:bldP spid="41033" grpId="0" animBg="1"/>
      <p:bldP spid="41037" grpId="0" animBg="1"/>
      <p:bldP spid="4099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1" name="Rectangle 97"/>
          <p:cNvSpPr>
            <a:spLocks noChangeArrowheads="1"/>
          </p:cNvSpPr>
          <p:nvPr/>
        </p:nvSpPr>
        <p:spPr bwMode="auto">
          <a:xfrm>
            <a:off x="9067800" y="2438400"/>
            <a:ext cx="1447800" cy="990600"/>
          </a:xfrm>
          <a:prstGeom prst="rect">
            <a:avLst/>
          </a:prstGeom>
          <a:solidFill>
            <a:srgbClr val="FF3300">
              <a:alpha val="39999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2074" name="Rectangle 90"/>
          <p:cNvSpPr>
            <a:spLocks noChangeArrowheads="1"/>
          </p:cNvSpPr>
          <p:nvPr/>
        </p:nvSpPr>
        <p:spPr bwMode="auto">
          <a:xfrm>
            <a:off x="2209800" y="5130800"/>
            <a:ext cx="1828800" cy="533400"/>
          </a:xfrm>
          <a:prstGeom prst="rect">
            <a:avLst/>
          </a:prstGeom>
          <a:solidFill>
            <a:srgbClr val="FF3300">
              <a:alpha val="39999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2075" name="Rectangle 91"/>
          <p:cNvSpPr>
            <a:spLocks noChangeArrowheads="1"/>
          </p:cNvSpPr>
          <p:nvPr/>
        </p:nvSpPr>
        <p:spPr bwMode="auto">
          <a:xfrm>
            <a:off x="2209800" y="4330700"/>
            <a:ext cx="2667000" cy="533400"/>
          </a:xfrm>
          <a:prstGeom prst="rect">
            <a:avLst/>
          </a:prstGeom>
          <a:solidFill>
            <a:srgbClr val="FF3300">
              <a:alpha val="39999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42031" name="Object 47"/>
          <p:cNvGraphicFramePr>
            <a:graphicFrameLocks noChangeAspect="1"/>
          </p:cNvGraphicFramePr>
          <p:nvPr/>
        </p:nvGraphicFramePr>
        <p:xfrm>
          <a:off x="9144000" y="2362200"/>
          <a:ext cx="1212850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Формула" r:id="rId3" imgW="482400" imgH="419040" progId="Equation.3">
                  <p:embed/>
                </p:oleObj>
              </mc:Choice>
              <mc:Fallback>
                <p:oleObj name="Формула" r:id="rId3" imgW="4824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0" y="2362200"/>
                        <a:ext cx="1212850" cy="104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28" name="Object 44"/>
          <p:cNvGraphicFramePr>
            <a:graphicFrameLocks noChangeAspect="1"/>
          </p:cNvGraphicFramePr>
          <p:nvPr/>
        </p:nvGraphicFramePr>
        <p:xfrm>
          <a:off x="2286001" y="5105400"/>
          <a:ext cx="173037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Формула" r:id="rId5" imgW="596880" imgH="228600" progId="Equation.3">
                  <p:embed/>
                </p:oleObj>
              </mc:Choice>
              <mc:Fallback>
                <p:oleObj name="Формула" r:id="rId5" imgW="596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1" y="5105400"/>
                        <a:ext cx="1730375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29" name="Object 45"/>
          <p:cNvGraphicFramePr>
            <a:graphicFrameLocks noChangeAspect="1"/>
          </p:cNvGraphicFramePr>
          <p:nvPr/>
        </p:nvGraphicFramePr>
        <p:xfrm>
          <a:off x="2209800" y="4292600"/>
          <a:ext cx="264795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Формула" r:id="rId7" imgW="914400" imgH="228600" progId="Equation.3">
                  <p:embed/>
                </p:oleObj>
              </mc:Choice>
              <mc:Fallback>
                <p:oleObj name="Формула" r:id="rId7" imgW="914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292600"/>
                        <a:ext cx="264795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1562100" y="76200"/>
            <a:ext cx="9067800" cy="6705600"/>
            <a:chOff x="168" y="176"/>
            <a:chExt cx="5408" cy="3928"/>
          </a:xfrm>
        </p:grpSpPr>
        <p:sp>
          <p:nvSpPr>
            <p:cNvPr id="41987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1988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1989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1990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1991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1992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1993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1994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2159000" y="252414"/>
            <a:ext cx="80772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000000"/>
                </a:solidFill>
              </a:rPr>
              <a:t>Найдите площадь боковой поверхности правильной шестиугольной призмы, описанной около цилиндра, радиус основания которого равен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000000"/>
                </a:solidFill>
              </a:rPr>
              <a:t>а высота 2.</a:t>
            </a:r>
          </a:p>
        </p:txBody>
      </p:sp>
      <p:graphicFrame>
        <p:nvGraphicFramePr>
          <p:cNvPr id="42002" name="Object 18"/>
          <p:cNvGraphicFramePr>
            <a:graphicFrameLocks noChangeAspect="1"/>
          </p:cNvGraphicFramePr>
          <p:nvPr/>
        </p:nvGraphicFramePr>
        <p:xfrm>
          <a:off x="9829800" y="457200"/>
          <a:ext cx="457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Формула" r:id="rId9" imgW="228600" imgH="228600" progId="Equation.3">
                  <p:embed/>
                </p:oleObj>
              </mc:Choice>
              <mc:Fallback>
                <p:oleObj name="Формула" r:id="rId9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9800" y="457200"/>
                        <a:ext cx="457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09" name="Freeform 25"/>
          <p:cNvSpPr>
            <a:spLocks/>
          </p:cNvSpPr>
          <p:nvPr/>
        </p:nvSpPr>
        <p:spPr bwMode="auto">
          <a:xfrm>
            <a:off x="3225800" y="1651000"/>
            <a:ext cx="1092200" cy="165100"/>
          </a:xfrm>
          <a:custGeom>
            <a:avLst/>
            <a:gdLst>
              <a:gd name="T0" fmla="*/ 0 w 688"/>
              <a:gd name="T1" fmla="*/ 104 h 104"/>
              <a:gd name="T2" fmla="*/ 688 w 688"/>
              <a:gd name="T3" fmla="*/ 0 h 10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88" h="104">
                <a:moveTo>
                  <a:pt x="0" y="104"/>
                </a:moveTo>
                <a:lnTo>
                  <a:pt x="68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2010" name="Rectangle 26"/>
          <p:cNvSpPr>
            <a:spLocks noChangeArrowheads="1"/>
          </p:cNvSpPr>
          <p:nvPr/>
        </p:nvSpPr>
        <p:spPr bwMode="auto">
          <a:xfrm>
            <a:off x="4165600" y="2336801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graphicFrame>
        <p:nvGraphicFramePr>
          <p:cNvPr id="42011" name="Object 27"/>
          <p:cNvGraphicFramePr>
            <a:graphicFrameLocks noChangeAspect="1"/>
          </p:cNvGraphicFramePr>
          <p:nvPr/>
        </p:nvGraphicFramePr>
        <p:xfrm>
          <a:off x="3378200" y="1397000"/>
          <a:ext cx="406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Формула" r:id="rId11" imgW="228600" imgH="228600" progId="Equation.3">
                  <p:embed/>
                </p:oleObj>
              </mc:Choice>
              <mc:Fallback>
                <p:oleObj name="Формула" r:id="rId11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8200" y="1397000"/>
                        <a:ext cx="406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4165600" y="2336801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grpSp>
        <p:nvGrpSpPr>
          <p:cNvPr id="42027" name="Group 43"/>
          <p:cNvGrpSpPr>
            <a:grpSpLocks/>
          </p:cNvGrpSpPr>
          <p:nvPr/>
        </p:nvGrpSpPr>
        <p:grpSpPr bwMode="auto">
          <a:xfrm>
            <a:off x="1981200" y="1371600"/>
            <a:ext cx="2616200" cy="2641600"/>
            <a:chOff x="2768" y="1360"/>
            <a:chExt cx="2728" cy="2136"/>
          </a:xfrm>
        </p:grpSpPr>
        <p:sp>
          <p:nvSpPr>
            <p:cNvPr id="42014" name="Freeform 30"/>
            <p:cNvSpPr>
              <a:spLocks/>
            </p:cNvSpPr>
            <p:nvPr/>
          </p:nvSpPr>
          <p:spPr bwMode="auto">
            <a:xfrm>
              <a:off x="2768" y="1360"/>
              <a:ext cx="2720" cy="680"/>
            </a:xfrm>
            <a:custGeom>
              <a:avLst/>
              <a:gdLst>
                <a:gd name="T0" fmla="*/ 0 w 2720"/>
                <a:gd name="T1" fmla="*/ 296 h 680"/>
                <a:gd name="T2" fmla="*/ 832 w 2720"/>
                <a:gd name="T3" fmla="*/ 0 h 680"/>
                <a:gd name="T4" fmla="*/ 2208 w 2720"/>
                <a:gd name="T5" fmla="*/ 48 h 680"/>
                <a:gd name="T6" fmla="*/ 2720 w 2720"/>
                <a:gd name="T7" fmla="*/ 400 h 680"/>
                <a:gd name="T8" fmla="*/ 1880 w 2720"/>
                <a:gd name="T9" fmla="*/ 680 h 680"/>
                <a:gd name="T10" fmla="*/ 504 w 2720"/>
                <a:gd name="T11" fmla="*/ 648 h 680"/>
                <a:gd name="T12" fmla="*/ 0 w 2720"/>
                <a:gd name="T13" fmla="*/ 296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20" h="680">
                  <a:moveTo>
                    <a:pt x="0" y="296"/>
                  </a:moveTo>
                  <a:lnTo>
                    <a:pt x="832" y="0"/>
                  </a:lnTo>
                  <a:lnTo>
                    <a:pt x="2208" y="48"/>
                  </a:lnTo>
                  <a:lnTo>
                    <a:pt x="2720" y="400"/>
                  </a:lnTo>
                  <a:lnTo>
                    <a:pt x="1880" y="680"/>
                  </a:lnTo>
                  <a:lnTo>
                    <a:pt x="504" y="648"/>
                  </a:lnTo>
                  <a:lnTo>
                    <a:pt x="0" y="296"/>
                  </a:lnTo>
                  <a:close/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2015" name="Oval 31"/>
            <p:cNvSpPr>
              <a:spLocks noChangeArrowheads="1"/>
            </p:cNvSpPr>
            <p:nvPr/>
          </p:nvSpPr>
          <p:spPr bwMode="auto">
            <a:xfrm>
              <a:off x="2928" y="1392"/>
              <a:ext cx="2400" cy="62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2016" name="Line 32"/>
            <p:cNvSpPr>
              <a:spLocks noChangeShapeType="1"/>
            </p:cNvSpPr>
            <p:nvPr/>
          </p:nvSpPr>
          <p:spPr bwMode="auto">
            <a:xfrm>
              <a:off x="4656" y="2048"/>
              <a:ext cx="1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2017" name="Line 33"/>
            <p:cNvSpPr>
              <a:spLocks noChangeShapeType="1"/>
            </p:cNvSpPr>
            <p:nvPr/>
          </p:nvSpPr>
          <p:spPr bwMode="auto">
            <a:xfrm>
              <a:off x="5480" y="1768"/>
              <a:ext cx="1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2018" name="Line 34"/>
            <p:cNvSpPr>
              <a:spLocks noChangeShapeType="1"/>
            </p:cNvSpPr>
            <p:nvPr/>
          </p:nvSpPr>
          <p:spPr bwMode="auto">
            <a:xfrm>
              <a:off x="3264" y="2008"/>
              <a:ext cx="1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2019" name="Line 35"/>
            <p:cNvSpPr>
              <a:spLocks noChangeShapeType="1"/>
            </p:cNvSpPr>
            <p:nvPr/>
          </p:nvSpPr>
          <p:spPr bwMode="auto">
            <a:xfrm>
              <a:off x="2768" y="1672"/>
              <a:ext cx="1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2020" name="Line 36"/>
            <p:cNvSpPr>
              <a:spLocks noChangeShapeType="1"/>
            </p:cNvSpPr>
            <p:nvPr/>
          </p:nvSpPr>
          <p:spPr bwMode="auto">
            <a:xfrm>
              <a:off x="3600" y="1376"/>
              <a:ext cx="1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2021" name="Line 37"/>
            <p:cNvSpPr>
              <a:spLocks noChangeShapeType="1"/>
            </p:cNvSpPr>
            <p:nvPr/>
          </p:nvSpPr>
          <p:spPr bwMode="auto">
            <a:xfrm>
              <a:off x="4976" y="1400"/>
              <a:ext cx="1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2022" name="Freeform 38"/>
            <p:cNvSpPr>
              <a:spLocks/>
            </p:cNvSpPr>
            <p:nvPr/>
          </p:nvSpPr>
          <p:spPr bwMode="auto">
            <a:xfrm>
              <a:off x="2768" y="3112"/>
              <a:ext cx="2720" cy="384"/>
            </a:xfrm>
            <a:custGeom>
              <a:avLst/>
              <a:gdLst>
                <a:gd name="T0" fmla="*/ 2720 w 2720"/>
                <a:gd name="T1" fmla="*/ 104 h 384"/>
                <a:gd name="T2" fmla="*/ 1880 w 2720"/>
                <a:gd name="T3" fmla="*/ 384 h 384"/>
                <a:gd name="T4" fmla="*/ 504 w 2720"/>
                <a:gd name="T5" fmla="*/ 352 h 384"/>
                <a:gd name="T6" fmla="*/ 0 w 2720"/>
                <a:gd name="T7" fmla="*/ 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20" h="384">
                  <a:moveTo>
                    <a:pt x="2720" y="104"/>
                  </a:moveTo>
                  <a:lnTo>
                    <a:pt x="1880" y="384"/>
                  </a:lnTo>
                  <a:lnTo>
                    <a:pt x="504" y="352"/>
                  </a:lnTo>
                  <a:lnTo>
                    <a:pt x="0" y="0"/>
                  </a:ln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2023" name="Freeform 39"/>
            <p:cNvSpPr>
              <a:spLocks/>
            </p:cNvSpPr>
            <p:nvPr/>
          </p:nvSpPr>
          <p:spPr bwMode="auto">
            <a:xfrm>
              <a:off x="2776" y="2816"/>
              <a:ext cx="2720" cy="400"/>
            </a:xfrm>
            <a:custGeom>
              <a:avLst/>
              <a:gdLst>
                <a:gd name="T0" fmla="*/ 0 w 2720"/>
                <a:gd name="T1" fmla="*/ 296 h 400"/>
                <a:gd name="T2" fmla="*/ 832 w 2720"/>
                <a:gd name="T3" fmla="*/ 0 h 400"/>
                <a:gd name="T4" fmla="*/ 2208 w 2720"/>
                <a:gd name="T5" fmla="*/ 48 h 400"/>
                <a:gd name="T6" fmla="*/ 2720 w 2720"/>
                <a:gd name="T7" fmla="*/ 40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20" h="400">
                  <a:moveTo>
                    <a:pt x="0" y="296"/>
                  </a:moveTo>
                  <a:lnTo>
                    <a:pt x="832" y="0"/>
                  </a:lnTo>
                  <a:lnTo>
                    <a:pt x="2208" y="48"/>
                  </a:lnTo>
                  <a:lnTo>
                    <a:pt x="2720" y="40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2024" name="Oval 40"/>
            <p:cNvSpPr>
              <a:spLocks noChangeArrowheads="1"/>
            </p:cNvSpPr>
            <p:nvPr/>
          </p:nvSpPr>
          <p:spPr bwMode="auto">
            <a:xfrm>
              <a:off x="2928" y="2848"/>
              <a:ext cx="2400" cy="62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2025" name="Line 41"/>
            <p:cNvSpPr>
              <a:spLocks noChangeShapeType="1"/>
            </p:cNvSpPr>
            <p:nvPr/>
          </p:nvSpPr>
          <p:spPr bwMode="auto">
            <a:xfrm>
              <a:off x="2928" y="1728"/>
              <a:ext cx="1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2026" name="Line 42"/>
            <p:cNvSpPr>
              <a:spLocks noChangeShapeType="1"/>
            </p:cNvSpPr>
            <p:nvPr/>
          </p:nvSpPr>
          <p:spPr bwMode="auto">
            <a:xfrm>
              <a:off x="5328" y="1664"/>
              <a:ext cx="1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42039" name="Group 55"/>
          <p:cNvGrpSpPr>
            <a:grpSpLocks/>
          </p:cNvGrpSpPr>
          <p:nvPr/>
        </p:nvGrpSpPr>
        <p:grpSpPr bwMode="auto">
          <a:xfrm>
            <a:off x="4724400" y="4038601"/>
            <a:ext cx="477838" cy="396875"/>
            <a:chOff x="4416" y="720"/>
            <a:chExt cx="301" cy="250"/>
          </a:xfrm>
        </p:grpSpPr>
        <p:sp>
          <p:nvSpPr>
            <p:cNvPr id="42040" name="Rectangle 56"/>
            <p:cNvSpPr>
              <a:spLocks noChangeArrowheads="1"/>
            </p:cNvSpPr>
            <p:nvPr/>
          </p:nvSpPr>
          <p:spPr bwMode="auto">
            <a:xfrm>
              <a:off x="4512" y="720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</a:p>
          </p:txBody>
        </p:sp>
        <p:sp>
          <p:nvSpPr>
            <p:cNvPr id="42041" name="Line 57"/>
            <p:cNvSpPr>
              <a:spLocks noChangeShapeType="1"/>
            </p:cNvSpPr>
            <p:nvPr/>
          </p:nvSpPr>
          <p:spPr bwMode="auto">
            <a:xfrm flipH="1">
              <a:off x="4416" y="864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42044" name="Object 60"/>
          <p:cNvGraphicFramePr>
            <a:graphicFrameLocks noChangeAspect="1"/>
          </p:cNvGraphicFramePr>
          <p:nvPr/>
        </p:nvGraphicFramePr>
        <p:xfrm>
          <a:off x="7505701" y="3463926"/>
          <a:ext cx="1501775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Формула" r:id="rId13" imgW="596880" imgH="457200" progId="Equation.3">
                  <p:embed/>
                </p:oleObj>
              </mc:Choice>
              <mc:Fallback>
                <p:oleObj name="Формула" r:id="rId13" imgW="5968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5701" y="3463926"/>
                        <a:ext cx="1501775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45" name="Object 61"/>
          <p:cNvGraphicFramePr>
            <a:graphicFrameLocks noChangeAspect="1"/>
          </p:cNvGraphicFramePr>
          <p:nvPr/>
        </p:nvGraphicFramePr>
        <p:xfrm>
          <a:off x="7962901" y="4879975"/>
          <a:ext cx="893763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Формула" r:id="rId15" imgW="355320" imgH="177480" progId="Equation.3">
                  <p:embed/>
                </p:oleObj>
              </mc:Choice>
              <mc:Fallback>
                <p:oleObj name="Формула" r:id="rId15" imgW="3553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2901" y="4879975"/>
                        <a:ext cx="893763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46" name="Object 62"/>
          <p:cNvGraphicFramePr>
            <a:graphicFrameLocks noChangeAspect="1"/>
          </p:cNvGraphicFramePr>
          <p:nvPr/>
        </p:nvGraphicFramePr>
        <p:xfrm>
          <a:off x="7543801" y="5334001"/>
          <a:ext cx="14446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Формула" r:id="rId17" imgW="571320" imgH="228600" progId="Equation.3">
                  <p:embed/>
                </p:oleObj>
              </mc:Choice>
              <mc:Fallback>
                <p:oleObj name="Формула" r:id="rId17" imgW="5713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1" y="5334001"/>
                        <a:ext cx="1444625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047" name="Group 63"/>
          <p:cNvGrpSpPr>
            <a:grpSpLocks/>
          </p:cNvGrpSpPr>
          <p:nvPr/>
        </p:nvGrpSpPr>
        <p:grpSpPr bwMode="auto">
          <a:xfrm>
            <a:off x="3952876" y="4064001"/>
            <a:ext cx="619125" cy="396875"/>
            <a:chOff x="4416" y="720"/>
            <a:chExt cx="390" cy="250"/>
          </a:xfrm>
        </p:grpSpPr>
        <p:sp>
          <p:nvSpPr>
            <p:cNvPr id="42048" name="Rectangle 64"/>
            <p:cNvSpPr>
              <a:spLocks noChangeArrowheads="1"/>
            </p:cNvSpPr>
            <p:nvPr/>
          </p:nvSpPr>
          <p:spPr bwMode="auto">
            <a:xfrm>
              <a:off x="4512" y="720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12</a:t>
              </a:r>
            </a:p>
          </p:txBody>
        </p:sp>
        <p:sp>
          <p:nvSpPr>
            <p:cNvPr id="42049" name="Line 65"/>
            <p:cNvSpPr>
              <a:spLocks noChangeShapeType="1"/>
            </p:cNvSpPr>
            <p:nvPr/>
          </p:nvSpPr>
          <p:spPr bwMode="auto">
            <a:xfrm flipH="1">
              <a:off x="4416" y="864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42050" name="Object 66"/>
          <p:cNvGraphicFramePr>
            <a:graphicFrameLocks noChangeAspect="1"/>
          </p:cNvGraphicFramePr>
          <p:nvPr/>
        </p:nvGraphicFramePr>
        <p:xfrm>
          <a:off x="2039938" y="5892800"/>
          <a:ext cx="3236912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Формула" r:id="rId19" imgW="1117440" imgH="228600" progId="Equation.3">
                  <p:embed/>
                </p:oleObj>
              </mc:Choice>
              <mc:Fallback>
                <p:oleObj name="Формула" r:id="rId19" imgW="1117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938" y="5892800"/>
                        <a:ext cx="3236912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051" name="Group 67"/>
          <p:cNvGrpSpPr>
            <a:grpSpLocks/>
          </p:cNvGrpSpPr>
          <p:nvPr/>
        </p:nvGrpSpPr>
        <p:grpSpPr bwMode="auto">
          <a:xfrm>
            <a:off x="6248400" y="6019801"/>
            <a:ext cx="3671888" cy="646113"/>
            <a:chOff x="3024" y="1408"/>
            <a:chExt cx="2313" cy="407"/>
          </a:xfrm>
        </p:grpSpPr>
        <p:grpSp>
          <p:nvGrpSpPr>
            <p:cNvPr id="42052" name="Group 68"/>
            <p:cNvGrpSpPr>
              <a:grpSpLocks/>
            </p:cNvGrpSpPr>
            <p:nvPr/>
          </p:nvGrpSpPr>
          <p:grpSpPr bwMode="auto">
            <a:xfrm>
              <a:off x="4390" y="1512"/>
              <a:ext cx="579" cy="236"/>
              <a:chOff x="1849" y="2478"/>
              <a:chExt cx="657" cy="374"/>
            </a:xfrm>
          </p:grpSpPr>
          <p:sp>
            <p:nvSpPr>
              <p:cNvPr id="42053" name="Text Box 69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ru-RU" sz="1000" b="1">
                    <a:solidFill>
                      <a:srgbClr val="000000"/>
                    </a:solidFill>
                    <a:cs typeface="Arial" charset="0"/>
                  </a:rPr>
                  <a:t>3</a:t>
                </a:r>
              </a:p>
            </p:txBody>
          </p:sp>
          <p:sp>
            <p:nvSpPr>
              <p:cNvPr id="42054" name="Text Box 70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ru-RU" sz="1000" b="1">
                    <a:solidFill>
                      <a:srgbClr val="000000"/>
                    </a:solidFill>
                    <a:cs typeface="Arial" charset="0"/>
                  </a:rPr>
                  <a:t>х</a:t>
                </a:r>
              </a:p>
            </p:txBody>
          </p:sp>
          <p:sp>
            <p:nvSpPr>
              <p:cNvPr id="42055" name="Text Box 71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ru-RU" sz="1000" b="1">
                    <a:solidFill>
                      <a:srgbClr val="000000"/>
                    </a:solidFill>
                    <a:cs typeface="Arial" charset="0"/>
                  </a:rPr>
                  <a:t>1</a:t>
                </a:r>
              </a:p>
            </p:txBody>
          </p:sp>
          <p:sp>
            <p:nvSpPr>
              <p:cNvPr id="42056" name="Text Box 72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ru-RU" sz="1000" b="1">
                    <a:solidFill>
                      <a:srgbClr val="000000"/>
                    </a:solidFill>
                    <a:cs typeface="Arial" charset="0"/>
                  </a:rPr>
                  <a:t>0</a:t>
                </a:r>
              </a:p>
            </p:txBody>
          </p:sp>
          <p:sp>
            <p:nvSpPr>
              <p:cNvPr id="42057" name="Text Box 73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ru-RU" sz="1000" b="1">
                    <a:solidFill>
                      <a:srgbClr val="000000"/>
                    </a:solidFill>
                    <a:cs typeface="Arial" charset="0"/>
                  </a:rPr>
                  <a:t>х</a:t>
                </a:r>
              </a:p>
            </p:txBody>
          </p:sp>
        </p:grpSp>
        <p:sp>
          <p:nvSpPr>
            <p:cNvPr id="42058" name="Rectangle 74"/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2059" name="AutoShape 75"/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2060" name="Text Box 76"/>
            <p:cNvSpPr txBox="1">
              <a:spLocks noChangeArrowheads="1"/>
            </p:cNvSpPr>
            <p:nvPr/>
          </p:nvSpPr>
          <p:spPr bwMode="auto">
            <a:xfrm>
              <a:off x="3144" y="1499"/>
              <a:ext cx="4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ru-RU" b="1" dirty="0">
                  <a:solidFill>
                    <a:srgbClr val="000000"/>
                  </a:solidFill>
                  <a:cs typeface="Arial" charset="0"/>
                </a:rPr>
                <a:t>В 8</a:t>
              </a:r>
            </a:p>
          </p:txBody>
        </p:sp>
        <p:sp>
          <p:nvSpPr>
            <p:cNvPr id="42061" name="Rectangle 77"/>
            <p:cNvSpPr>
              <a:spLocks noChangeArrowheads="1"/>
            </p:cNvSpPr>
            <p:nvPr/>
          </p:nvSpPr>
          <p:spPr bwMode="auto">
            <a:xfrm>
              <a:off x="366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2062" name="Rectangle 78"/>
            <p:cNvSpPr>
              <a:spLocks noChangeArrowheads="1"/>
            </p:cNvSpPr>
            <p:nvPr/>
          </p:nvSpPr>
          <p:spPr bwMode="auto">
            <a:xfrm>
              <a:off x="394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2063" name="Rectangle 79"/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42064" name="Rectangle 80"/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2065" name="Rectangle 81"/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2066" name="Rectangle 82"/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2067" name="Text Box 83"/>
            <p:cNvSpPr txBox="1">
              <a:spLocks noChangeArrowheads="1"/>
            </p:cNvSpPr>
            <p:nvPr/>
          </p:nvSpPr>
          <p:spPr bwMode="auto">
            <a:xfrm>
              <a:off x="3923" y="1436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ru-RU" sz="3200" b="1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42068" name="Text Box 84"/>
            <p:cNvSpPr txBox="1">
              <a:spLocks noChangeArrowheads="1"/>
            </p:cNvSpPr>
            <p:nvPr/>
          </p:nvSpPr>
          <p:spPr bwMode="auto">
            <a:xfrm>
              <a:off x="4470" y="1439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ru-RU" sz="3200" b="1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42069" name="Text Box 85"/>
            <p:cNvSpPr txBox="1">
              <a:spLocks noChangeArrowheads="1"/>
            </p:cNvSpPr>
            <p:nvPr/>
          </p:nvSpPr>
          <p:spPr bwMode="auto">
            <a:xfrm>
              <a:off x="3642" y="1408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ru-RU" sz="3600" b="1">
                  <a:solidFill>
                    <a:srgbClr val="000000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42070" name="Text Box 86"/>
            <p:cNvSpPr txBox="1">
              <a:spLocks noChangeArrowheads="1"/>
            </p:cNvSpPr>
            <p:nvPr/>
          </p:nvSpPr>
          <p:spPr bwMode="auto">
            <a:xfrm>
              <a:off x="3925" y="1411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ru-RU" sz="3600" b="1">
                  <a:solidFill>
                    <a:srgbClr val="000000"/>
                  </a:solidFill>
                  <a:cs typeface="Arial" charset="0"/>
                </a:rPr>
                <a:t>4</a:t>
              </a:r>
            </a:p>
          </p:txBody>
        </p:sp>
        <p:sp>
          <p:nvSpPr>
            <p:cNvPr id="42071" name="Text Box 87"/>
            <p:cNvSpPr txBox="1">
              <a:spLocks noChangeArrowheads="1"/>
            </p:cNvSpPr>
            <p:nvPr/>
          </p:nvSpPr>
          <p:spPr bwMode="auto">
            <a:xfrm>
              <a:off x="4239" y="1410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ru-RU" sz="3600" b="1">
                <a:solidFill>
                  <a:srgbClr val="000000"/>
                </a:solidFill>
                <a:cs typeface="Arial" charset="0"/>
              </a:endParaRPr>
            </a:p>
          </p:txBody>
        </p:sp>
      </p:grpSp>
      <p:grpSp>
        <p:nvGrpSpPr>
          <p:cNvPr id="42073" name="Group 89"/>
          <p:cNvGrpSpPr>
            <a:grpSpLocks/>
          </p:cNvGrpSpPr>
          <p:nvPr/>
        </p:nvGrpSpPr>
        <p:grpSpPr bwMode="auto">
          <a:xfrm>
            <a:off x="7200900" y="1447801"/>
            <a:ext cx="1790700" cy="1927225"/>
            <a:chOff x="3576" y="912"/>
            <a:chExt cx="1128" cy="1214"/>
          </a:xfrm>
        </p:grpSpPr>
        <p:graphicFrame>
          <p:nvGraphicFramePr>
            <p:cNvPr id="42035" name="Object 51"/>
            <p:cNvGraphicFramePr>
              <a:graphicFrameLocks noChangeAspect="1"/>
            </p:cNvGraphicFramePr>
            <p:nvPr/>
          </p:nvGraphicFramePr>
          <p:xfrm>
            <a:off x="4128" y="1056"/>
            <a:ext cx="256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9" name="Формула" r:id="rId21" imgW="228600" imgH="228600" progId="Equation.3">
                    <p:embed/>
                  </p:oleObj>
                </mc:Choice>
                <mc:Fallback>
                  <p:oleObj name="Формула" r:id="rId21" imgW="2286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8" y="1056"/>
                          <a:ext cx="256" cy="2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036" name="Oval 52"/>
            <p:cNvSpPr>
              <a:spLocks noChangeArrowheads="1"/>
            </p:cNvSpPr>
            <p:nvPr/>
          </p:nvSpPr>
          <p:spPr bwMode="auto">
            <a:xfrm>
              <a:off x="3656" y="912"/>
              <a:ext cx="976" cy="9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2038" name="Freeform 54"/>
            <p:cNvSpPr>
              <a:spLocks/>
            </p:cNvSpPr>
            <p:nvPr/>
          </p:nvSpPr>
          <p:spPr bwMode="auto">
            <a:xfrm>
              <a:off x="4152" y="1152"/>
              <a:ext cx="416" cy="256"/>
            </a:xfrm>
            <a:custGeom>
              <a:avLst/>
              <a:gdLst>
                <a:gd name="T0" fmla="*/ 0 w 416"/>
                <a:gd name="T1" fmla="*/ 256 h 256"/>
                <a:gd name="T2" fmla="*/ 416 w 416"/>
                <a:gd name="T3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16" h="256">
                  <a:moveTo>
                    <a:pt x="0" y="256"/>
                  </a:moveTo>
                  <a:lnTo>
                    <a:pt x="41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42042" name="Object 58"/>
            <p:cNvGraphicFramePr>
              <a:graphicFrameLocks noChangeAspect="1"/>
            </p:cNvGraphicFramePr>
            <p:nvPr/>
          </p:nvGraphicFramePr>
          <p:xfrm>
            <a:off x="4080" y="1872"/>
            <a:ext cx="231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0" name="Формула" r:id="rId22" imgW="126720" imgH="139680" progId="Equation.3">
                    <p:embed/>
                  </p:oleObj>
                </mc:Choice>
                <mc:Fallback>
                  <p:oleObj name="Формула" r:id="rId22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80" y="1872"/>
                          <a:ext cx="231" cy="2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043" name="Object 59"/>
            <p:cNvGraphicFramePr>
              <a:graphicFrameLocks noChangeAspect="1"/>
            </p:cNvGraphicFramePr>
            <p:nvPr/>
          </p:nvGraphicFramePr>
          <p:xfrm>
            <a:off x="4336" y="1256"/>
            <a:ext cx="145" cy="1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1" name="Формула" r:id="rId24" imgW="101520" imgH="126720" progId="Equation.3">
                    <p:embed/>
                  </p:oleObj>
                </mc:Choice>
                <mc:Fallback>
                  <p:oleObj name="Формула" r:id="rId24" imgW="101520" imgH="126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6" y="1256"/>
                          <a:ext cx="145" cy="1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072" name="AutoShape 88"/>
            <p:cNvSpPr>
              <a:spLocks noChangeArrowheads="1"/>
            </p:cNvSpPr>
            <p:nvPr/>
          </p:nvSpPr>
          <p:spPr bwMode="auto">
            <a:xfrm>
              <a:off x="3576" y="912"/>
              <a:ext cx="1128" cy="976"/>
            </a:xfrm>
            <a:prstGeom prst="hexagon">
              <a:avLst>
                <a:gd name="adj" fmla="val 28893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42076" name="Group 92"/>
          <p:cNvGrpSpPr>
            <a:grpSpLocks/>
          </p:cNvGrpSpPr>
          <p:nvPr/>
        </p:nvGrpSpPr>
        <p:grpSpPr bwMode="auto">
          <a:xfrm>
            <a:off x="3810000" y="762000"/>
            <a:ext cx="4394200" cy="579438"/>
            <a:chOff x="1536" y="800"/>
            <a:chExt cx="2768" cy="365"/>
          </a:xfrm>
        </p:grpSpPr>
        <p:sp>
          <p:nvSpPr>
            <p:cNvPr id="42077" name="AutoShape 93"/>
            <p:cNvSpPr>
              <a:spLocks noChangeArrowheads="1"/>
            </p:cNvSpPr>
            <p:nvPr/>
          </p:nvSpPr>
          <p:spPr bwMode="auto">
            <a:xfrm>
              <a:off x="1536" y="864"/>
              <a:ext cx="2592" cy="288"/>
            </a:xfrm>
            <a:prstGeom prst="wedgeRectCallout">
              <a:avLst>
                <a:gd name="adj1" fmla="val 384"/>
                <a:gd name="adj2" fmla="val 570139"/>
              </a:avLst>
            </a:prstGeom>
            <a:gradFill rotWithShape="1">
              <a:gsLst>
                <a:gs pos="0">
                  <a:srgbClr val="33CCFF">
                    <a:alpha val="86000"/>
                  </a:srgbClr>
                </a:gs>
                <a:gs pos="100000">
                  <a:srgbClr val="66FFFF">
                    <a:alpha val="8800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>
                  <a:solidFill>
                    <a:srgbClr val="FF0000"/>
                  </a:solidFill>
                </a:rPr>
                <a:t>Нам потребовались формулы</a:t>
              </a:r>
            </a:p>
          </p:txBody>
        </p:sp>
        <p:grpSp>
          <p:nvGrpSpPr>
            <p:cNvPr id="42078" name="Group 94"/>
            <p:cNvGrpSpPr>
              <a:grpSpLocks/>
            </p:cNvGrpSpPr>
            <p:nvPr/>
          </p:nvGrpSpPr>
          <p:grpSpPr bwMode="auto">
            <a:xfrm>
              <a:off x="3824" y="800"/>
              <a:ext cx="480" cy="365"/>
              <a:chOff x="4848" y="1056"/>
              <a:chExt cx="480" cy="365"/>
            </a:xfrm>
          </p:grpSpPr>
          <p:sp>
            <p:nvSpPr>
              <p:cNvPr id="42079" name="AutoShape 95"/>
              <p:cNvSpPr>
                <a:spLocks noChangeArrowheads="1"/>
              </p:cNvSpPr>
              <p:nvPr/>
            </p:nvSpPr>
            <p:spPr bwMode="auto">
              <a:xfrm>
                <a:off x="4952" y="1126"/>
                <a:ext cx="136" cy="266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42080" name="Text Box 96"/>
              <p:cNvSpPr txBox="1">
                <a:spLocks noChangeArrowheads="1"/>
              </p:cNvSpPr>
              <p:nvPr/>
            </p:nvSpPr>
            <p:spPr bwMode="auto">
              <a:xfrm>
                <a:off x="4848" y="1056"/>
                <a:ext cx="48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32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charset="0"/>
                    <a:sym typeface="Symbol" pitchFamily="18" charset="2"/>
                  </a:rPr>
                  <a:t> </a:t>
                </a:r>
                <a:r>
                  <a:rPr lang="ru-RU" sz="32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  <a:sym typeface="Symbol" pitchFamily="18" charset="2"/>
                  </a:rPr>
                  <a:t>!</a:t>
                </a:r>
              </a:p>
            </p:txBody>
          </p:sp>
        </p:grpSp>
      </p:grp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19BC22EA-F9B3-40C0-B15E-5C138CBB7CE6}"/>
              </a:ext>
            </a:extLst>
          </p:cNvPr>
          <p:cNvSpPr/>
          <p:nvPr/>
        </p:nvSpPr>
        <p:spPr>
          <a:xfrm>
            <a:off x="4626052" y="3046482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 kern="0" dirty="0">
                <a:solidFill>
                  <a:prstClr val="black"/>
                </a:solidFill>
              </a:rPr>
              <a:t>Высота призмы равна высоте цилиндра.</a:t>
            </a:r>
          </a:p>
        </p:txBody>
      </p:sp>
      <p:graphicFrame>
        <p:nvGraphicFramePr>
          <p:cNvPr id="81" name="Object 12">
            <a:extLst>
              <a:ext uri="{FF2B5EF4-FFF2-40B4-BE49-F238E27FC236}">
                <a16:creationId xmlns:a16="http://schemas.microsoft.com/office/drawing/2014/main" xmlns="" id="{235790B4-E221-4AA6-B8FB-01B42D4664FE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9043434" y="1109056"/>
          <a:ext cx="1431925" cy="110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Формула" r:id="rId26" imgW="558720" imgH="431640" progId="Equation.3">
                  <p:embed/>
                </p:oleObj>
              </mc:Choice>
              <mc:Fallback>
                <p:oleObj name="Формула" r:id="rId26" imgW="5587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3434" y="1109056"/>
                        <a:ext cx="1431925" cy="1106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655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40741E-7 L 0.02535 0.00995 L 0.04062 0.02847 " pathEditMode="relative" rAng="0" ptsTypes="AAA">
                                      <p:cBhvr>
                                        <p:cTn id="6" dur="1000" fill="hold"/>
                                        <p:tgtEl>
                                          <p:spTgt spid="42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1" y="1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2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2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2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2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2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2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2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2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1" grpId="0" animBg="1"/>
      <p:bldP spid="42074" grpId="0" animBg="1"/>
      <p:bldP spid="42075" grpId="0" animBg="1"/>
      <p:bldP spid="420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D680AFB-7C43-4E6B-85C8-227563971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90601"/>
            <a:ext cx="8229600" cy="5135563"/>
          </a:xfrm>
        </p:spPr>
        <p:txBody>
          <a:bodyPr/>
          <a:lstStyle/>
          <a:p>
            <a:pPr algn="just"/>
            <a:r>
              <a:rPr lang="ru-RU" sz="4800" dirty="0"/>
              <a:t>Призма называется вписанной в цилиндр, если её основания вписаны в основания цилиндра.  Её боковые рёбра являются образующими цилиндра.</a:t>
            </a:r>
          </a:p>
        </p:txBody>
      </p:sp>
    </p:spTree>
    <p:extLst>
      <p:ext uri="{BB962C8B-B14F-4D97-AF65-F5344CB8AC3E}">
        <p14:creationId xmlns:p14="http://schemas.microsoft.com/office/powerpoint/2010/main" val="158057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703388" y="333376"/>
            <a:ext cx="87868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Найдите площадь боковой поверхности правильной треугольной призмы, вписанной в цилиндр, радиус основания которого равен </a:t>
            </a:r>
            <a:endParaRPr lang="ru-RU" sz="20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847851" y="1052514"/>
            <a:ext cx="2168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, </a:t>
            </a:r>
            <a:r>
              <a:rPr lang="ru-RU" sz="200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а высота равна 2.</a:t>
            </a:r>
            <a:endParaRPr lang="ru-RU" sz="2000">
              <a:solidFill>
                <a:prstClr val="black"/>
              </a:solidFill>
              <a:latin typeface="Calibri" pitchFamily="34" charset="0"/>
            </a:endParaRPr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8975726" y="549275"/>
          <a:ext cx="72866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Формула" r:id="rId3" imgW="304560" imgH="228600" progId="Equation.3">
                  <p:embed/>
                </p:oleObj>
              </mc:Choice>
              <mc:Fallback>
                <p:oleObj name="Формула" r:id="rId3" imgW="304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75726" y="549275"/>
                        <a:ext cx="728663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678" name="Picture 6" descr="MA.E10.B9.25/innerimg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47851" y="1557339"/>
            <a:ext cx="4176713" cy="319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4008438" y="4797426"/>
            <a:ext cx="1511300" cy="15843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1">
              <a:solidFill>
                <a:prstClr val="black"/>
              </a:solidFill>
            </a:endParaRPr>
          </a:p>
        </p:txBody>
      </p:sp>
      <p:sp>
        <p:nvSpPr>
          <p:cNvPr id="28680" name="AutoShape 8"/>
          <p:cNvSpPr>
            <a:spLocks noChangeArrowheads="1"/>
          </p:cNvSpPr>
          <p:nvPr/>
        </p:nvSpPr>
        <p:spPr bwMode="auto">
          <a:xfrm>
            <a:off x="4151313" y="4797426"/>
            <a:ext cx="1223962" cy="1223963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1">
              <a:solidFill>
                <a:prstClr val="black"/>
              </a:solidFill>
            </a:endParaRPr>
          </a:p>
        </p:txBody>
      </p:sp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6959600" y="1268413"/>
          <a:ext cx="27114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Формула" r:id="rId6" imgW="812520" imgH="228600" progId="Equation.3">
                  <p:embed/>
                </p:oleObj>
              </mc:Choice>
              <mc:Fallback>
                <p:oleObj name="Формула" r:id="rId6" imgW="8125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9600" y="1268413"/>
                        <a:ext cx="2711450" cy="762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6167438" y="2276476"/>
            <a:ext cx="424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2000" b="1">
                <a:solidFill>
                  <a:prstClr val="black"/>
                </a:solidFill>
              </a:rPr>
              <a:t>Высота призмы равна высоте цилиндра.</a:t>
            </a:r>
          </a:p>
        </p:txBody>
      </p:sp>
      <p:graphicFrame>
        <p:nvGraphicFramePr>
          <p:cNvPr id="28683" name="Object 11"/>
          <p:cNvGraphicFramePr>
            <a:graphicFrameLocks noChangeAspect="1"/>
          </p:cNvGraphicFramePr>
          <p:nvPr/>
        </p:nvGraphicFramePr>
        <p:xfrm>
          <a:off x="6167438" y="2924175"/>
          <a:ext cx="1655762" cy="136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Формула" r:id="rId8" imgW="507960" imgH="419040" progId="Equation.3">
                  <p:embed/>
                </p:oleObj>
              </mc:Choice>
              <mc:Fallback>
                <p:oleObj name="Формула" r:id="rId8" imgW="5079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7438" y="2924175"/>
                        <a:ext cx="1655762" cy="1366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4" name="Object 12"/>
          <p:cNvGraphicFramePr>
            <a:graphicFrameLocks noChangeAspect="1"/>
          </p:cNvGraphicFramePr>
          <p:nvPr/>
        </p:nvGraphicFramePr>
        <p:xfrm>
          <a:off x="8256588" y="3213101"/>
          <a:ext cx="1223962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Формула" r:id="rId10" imgW="355320" imgH="177480" progId="Equation.3">
                  <p:embed/>
                </p:oleObj>
              </mc:Choice>
              <mc:Fallback>
                <p:oleObj name="Формула" r:id="rId10" imgW="3553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6588" y="3213101"/>
                        <a:ext cx="1223962" cy="612775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5" name="Object 13"/>
          <p:cNvGraphicFramePr>
            <a:graphicFrameLocks noChangeAspect="1"/>
          </p:cNvGraphicFramePr>
          <p:nvPr/>
        </p:nvGraphicFramePr>
        <p:xfrm>
          <a:off x="6311900" y="4292600"/>
          <a:ext cx="316865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Формула" r:id="rId12" imgW="1104840" imgH="228600" progId="Equation.3">
                  <p:embed/>
                </p:oleObj>
              </mc:Choice>
              <mc:Fallback>
                <p:oleObj name="Формула" r:id="rId12" imgW="11048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1900" y="4292600"/>
                        <a:ext cx="3168650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67">
            <a:extLst>
              <a:ext uri="{FF2B5EF4-FFF2-40B4-BE49-F238E27FC236}">
                <a16:creationId xmlns:a16="http://schemas.microsoft.com/office/drawing/2014/main" xmlns="" id="{284221C8-56B1-4EEC-9240-5CC05D0A8F2E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6019801"/>
            <a:ext cx="3671888" cy="646113"/>
            <a:chOff x="3024" y="1408"/>
            <a:chExt cx="2313" cy="407"/>
          </a:xfrm>
        </p:grpSpPr>
        <p:grpSp>
          <p:nvGrpSpPr>
            <p:cNvPr id="15" name="Group 68">
              <a:extLst>
                <a:ext uri="{FF2B5EF4-FFF2-40B4-BE49-F238E27FC236}">
                  <a16:creationId xmlns:a16="http://schemas.microsoft.com/office/drawing/2014/main" xmlns="" id="{A871F56C-FFB7-4B62-93A0-363E4D6163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90" y="1512"/>
              <a:ext cx="579" cy="236"/>
              <a:chOff x="1849" y="2478"/>
              <a:chExt cx="657" cy="374"/>
            </a:xfrm>
          </p:grpSpPr>
          <p:sp>
            <p:nvSpPr>
              <p:cNvPr id="30" name="Text Box 69">
                <a:extLst>
                  <a:ext uri="{FF2B5EF4-FFF2-40B4-BE49-F238E27FC236}">
                    <a16:creationId xmlns:a16="http://schemas.microsoft.com/office/drawing/2014/main" xmlns="" id="{D65D661C-98D3-4C57-9937-B275BA4B12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ru-RU" sz="1000" b="1" kern="0">
                    <a:solidFill>
                      <a:srgbClr val="000000"/>
                    </a:solidFill>
                    <a:cs typeface="Arial" charset="0"/>
                  </a:rPr>
                  <a:t>3</a:t>
                </a:r>
              </a:p>
            </p:txBody>
          </p:sp>
          <p:sp>
            <p:nvSpPr>
              <p:cNvPr id="31" name="Text Box 70">
                <a:extLst>
                  <a:ext uri="{FF2B5EF4-FFF2-40B4-BE49-F238E27FC236}">
                    <a16:creationId xmlns:a16="http://schemas.microsoft.com/office/drawing/2014/main" xmlns="" id="{B2962751-951A-4139-9B01-1CA25C8D8E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ru-RU" sz="1000" b="1" kern="0">
                    <a:solidFill>
                      <a:srgbClr val="000000"/>
                    </a:solidFill>
                    <a:cs typeface="Arial" charset="0"/>
                  </a:rPr>
                  <a:t>х</a:t>
                </a:r>
              </a:p>
            </p:txBody>
          </p:sp>
          <p:sp>
            <p:nvSpPr>
              <p:cNvPr id="32" name="Text Box 71">
                <a:extLst>
                  <a:ext uri="{FF2B5EF4-FFF2-40B4-BE49-F238E27FC236}">
                    <a16:creationId xmlns:a16="http://schemas.microsoft.com/office/drawing/2014/main" xmlns="" id="{616FC458-394E-4A49-B3E5-19109481FD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ru-RU" sz="1000" b="1" kern="0">
                    <a:solidFill>
                      <a:srgbClr val="000000"/>
                    </a:solidFill>
                    <a:cs typeface="Arial" charset="0"/>
                  </a:rPr>
                  <a:t>1</a:t>
                </a:r>
              </a:p>
            </p:txBody>
          </p:sp>
          <p:sp>
            <p:nvSpPr>
              <p:cNvPr id="33" name="Text Box 72">
                <a:extLst>
                  <a:ext uri="{FF2B5EF4-FFF2-40B4-BE49-F238E27FC236}">
                    <a16:creationId xmlns:a16="http://schemas.microsoft.com/office/drawing/2014/main" xmlns="" id="{C8790BCD-F3A2-4B92-A223-E037719A06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ru-RU" sz="1000" b="1" kern="0">
                    <a:solidFill>
                      <a:srgbClr val="000000"/>
                    </a:solidFill>
                    <a:cs typeface="Arial" charset="0"/>
                  </a:rPr>
                  <a:t>0</a:t>
                </a:r>
              </a:p>
            </p:txBody>
          </p:sp>
          <p:sp>
            <p:nvSpPr>
              <p:cNvPr id="34" name="Text Box 73">
                <a:extLst>
                  <a:ext uri="{FF2B5EF4-FFF2-40B4-BE49-F238E27FC236}">
                    <a16:creationId xmlns:a16="http://schemas.microsoft.com/office/drawing/2014/main" xmlns="" id="{E49B7B13-1C8A-415C-B085-16BEE1C4260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ru-RU" sz="1000" b="1" kern="0">
                    <a:solidFill>
                      <a:srgbClr val="000000"/>
                    </a:solidFill>
                    <a:cs typeface="Arial" charset="0"/>
                  </a:rPr>
                  <a:t>х</a:t>
                </a:r>
              </a:p>
            </p:txBody>
          </p:sp>
        </p:grpSp>
        <p:sp>
          <p:nvSpPr>
            <p:cNvPr id="16" name="Rectangle 74">
              <a:extLst>
                <a:ext uri="{FF2B5EF4-FFF2-40B4-BE49-F238E27FC236}">
                  <a16:creationId xmlns:a16="http://schemas.microsoft.com/office/drawing/2014/main" xmlns="" id="{38767E92-B29C-4D44-A1D9-553AC26EC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 kern="0">
                <a:solidFill>
                  <a:srgbClr val="000000"/>
                </a:solidFill>
              </a:endParaRPr>
            </a:p>
          </p:txBody>
        </p:sp>
        <p:sp>
          <p:nvSpPr>
            <p:cNvPr id="17" name="AutoShape 75">
              <a:extLst>
                <a:ext uri="{FF2B5EF4-FFF2-40B4-BE49-F238E27FC236}">
                  <a16:creationId xmlns:a16="http://schemas.microsoft.com/office/drawing/2014/main" xmlns="" id="{78F256B6-36C5-484C-A46C-F513516467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 kern="0">
                <a:solidFill>
                  <a:srgbClr val="000000"/>
                </a:solidFill>
              </a:endParaRPr>
            </a:p>
          </p:txBody>
        </p:sp>
        <p:sp>
          <p:nvSpPr>
            <p:cNvPr id="18" name="Text Box 76">
              <a:extLst>
                <a:ext uri="{FF2B5EF4-FFF2-40B4-BE49-F238E27FC236}">
                  <a16:creationId xmlns:a16="http://schemas.microsoft.com/office/drawing/2014/main" xmlns="" id="{341311BC-23D8-49B8-B758-299CEE35FF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4" y="1499"/>
              <a:ext cx="4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b="1" kern="0" dirty="0">
                  <a:solidFill>
                    <a:srgbClr val="000000"/>
                  </a:solidFill>
                  <a:cs typeface="Arial" charset="0"/>
                </a:rPr>
                <a:t>В 8</a:t>
              </a:r>
            </a:p>
          </p:txBody>
        </p:sp>
        <p:sp>
          <p:nvSpPr>
            <p:cNvPr id="19" name="Rectangle 77">
              <a:extLst>
                <a:ext uri="{FF2B5EF4-FFF2-40B4-BE49-F238E27FC236}">
                  <a16:creationId xmlns:a16="http://schemas.microsoft.com/office/drawing/2014/main" xmlns="" id="{BADA8FA6-EAF1-4CB3-988B-D9409E08D5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2" y="1483"/>
              <a:ext cx="23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 kern="0">
                <a:solidFill>
                  <a:srgbClr val="000000"/>
                </a:solidFill>
              </a:endParaRPr>
            </a:p>
          </p:txBody>
        </p:sp>
        <p:sp>
          <p:nvSpPr>
            <p:cNvPr id="20" name="Rectangle 78">
              <a:extLst>
                <a:ext uri="{FF2B5EF4-FFF2-40B4-BE49-F238E27FC236}">
                  <a16:creationId xmlns:a16="http://schemas.microsoft.com/office/drawing/2014/main" xmlns="" id="{619B82C3-1023-49BF-B01C-2ECF5DEC7E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2" y="1483"/>
              <a:ext cx="23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 kern="0">
                <a:solidFill>
                  <a:srgbClr val="000000"/>
                </a:solidFill>
              </a:endParaRPr>
            </a:p>
          </p:txBody>
        </p:sp>
        <p:sp>
          <p:nvSpPr>
            <p:cNvPr id="21" name="Rectangle 79">
              <a:extLst>
                <a:ext uri="{FF2B5EF4-FFF2-40B4-BE49-F238E27FC236}">
                  <a16:creationId xmlns:a16="http://schemas.microsoft.com/office/drawing/2014/main" xmlns="" id="{D1296C97-3A88-4421-A1E2-E7DC445656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ru-RU" ker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2" name="Rectangle 80">
              <a:extLst>
                <a:ext uri="{FF2B5EF4-FFF2-40B4-BE49-F238E27FC236}">
                  <a16:creationId xmlns:a16="http://schemas.microsoft.com/office/drawing/2014/main" xmlns="" id="{6524DC97-8D24-417D-A000-31D42F93AE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 kern="0">
                <a:solidFill>
                  <a:srgbClr val="000000"/>
                </a:solidFill>
              </a:endParaRPr>
            </a:p>
          </p:txBody>
        </p:sp>
        <p:sp>
          <p:nvSpPr>
            <p:cNvPr id="23" name="Rectangle 81">
              <a:extLst>
                <a:ext uri="{FF2B5EF4-FFF2-40B4-BE49-F238E27FC236}">
                  <a16:creationId xmlns:a16="http://schemas.microsoft.com/office/drawing/2014/main" xmlns="" id="{C7ACC5FE-8FE2-4A16-B8AF-944D235326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 kern="0">
                <a:solidFill>
                  <a:srgbClr val="000000"/>
                </a:solidFill>
              </a:endParaRPr>
            </a:p>
          </p:txBody>
        </p:sp>
        <p:sp>
          <p:nvSpPr>
            <p:cNvPr id="24" name="Rectangle 82">
              <a:extLst>
                <a:ext uri="{FF2B5EF4-FFF2-40B4-BE49-F238E27FC236}">
                  <a16:creationId xmlns:a16="http://schemas.microsoft.com/office/drawing/2014/main" xmlns="" id="{CCE330E3-26C0-4743-BB68-2EFD3DD03B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 kern="0">
                <a:solidFill>
                  <a:srgbClr val="000000"/>
                </a:solidFill>
              </a:endParaRPr>
            </a:p>
          </p:txBody>
        </p:sp>
        <p:sp>
          <p:nvSpPr>
            <p:cNvPr id="25" name="Text Box 83">
              <a:extLst>
                <a:ext uri="{FF2B5EF4-FFF2-40B4-BE49-F238E27FC236}">
                  <a16:creationId xmlns:a16="http://schemas.microsoft.com/office/drawing/2014/main" xmlns="" id="{E0F08BE7-DE6C-4EA0-A48E-4F6C213C7E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" y="1436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ru-RU" sz="3200" b="1" ker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6" name="Text Box 84">
              <a:extLst>
                <a:ext uri="{FF2B5EF4-FFF2-40B4-BE49-F238E27FC236}">
                  <a16:creationId xmlns:a16="http://schemas.microsoft.com/office/drawing/2014/main" xmlns="" id="{1ED142C8-4BCC-4097-903D-CC813A12F9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70" y="1439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ru-RU" sz="3200" b="1" ker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7" name="Text Box 85">
              <a:extLst>
                <a:ext uri="{FF2B5EF4-FFF2-40B4-BE49-F238E27FC236}">
                  <a16:creationId xmlns:a16="http://schemas.microsoft.com/office/drawing/2014/main" xmlns="" id="{57AC3581-9086-46B9-9A17-46A88D0C47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2" y="1408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3600" b="1" kern="0" dirty="0">
                  <a:solidFill>
                    <a:srgbClr val="000000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28" name="Text Box 86">
              <a:extLst>
                <a:ext uri="{FF2B5EF4-FFF2-40B4-BE49-F238E27FC236}">
                  <a16:creationId xmlns:a16="http://schemas.microsoft.com/office/drawing/2014/main" xmlns="" id="{02DE358A-C290-4016-A7EE-4C0849BF1B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5" y="1411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3600" b="1" kern="0" dirty="0">
                  <a:solidFill>
                    <a:srgbClr val="000000"/>
                  </a:solidFill>
                  <a:cs typeface="Arial" charset="0"/>
                </a:rPr>
                <a:t>6</a:t>
              </a:r>
            </a:p>
          </p:txBody>
        </p:sp>
        <p:sp>
          <p:nvSpPr>
            <p:cNvPr id="29" name="Text Box 87">
              <a:extLst>
                <a:ext uri="{FF2B5EF4-FFF2-40B4-BE49-F238E27FC236}">
                  <a16:creationId xmlns:a16="http://schemas.microsoft.com/office/drawing/2014/main" xmlns="" id="{C76206C3-2379-4952-951B-14CB7E4EA9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9" y="1410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ru-RU" sz="3600" b="1" kern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9498970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animBg="1"/>
      <p:bldP spid="28680" grpId="0" animBg="1"/>
      <p:bldP spid="286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31840" t="10253" r="35251" b="30019"/>
          <a:stretch/>
        </p:blipFill>
        <p:spPr>
          <a:xfrm>
            <a:off x="3528203" y="556850"/>
            <a:ext cx="5708365" cy="582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80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0321" t="15466" r="34995" b="30956"/>
          <a:stretch/>
        </p:blipFill>
        <p:spPr>
          <a:xfrm>
            <a:off x="3105509" y="548537"/>
            <a:ext cx="6435305" cy="559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27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6920" y="5157192"/>
            <a:ext cx="8183880" cy="1152128"/>
          </a:xfrm>
          <a:effectLst>
            <a:innerShdw blurRad="114300">
              <a:prstClr val="black"/>
            </a:innerShdw>
          </a:effectLst>
          <a:scene3d>
            <a:camera prst="orthographicFront"/>
            <a:lightRig rig="soft" dir="t">
              <a:rot lat="0" lon="0" rev="16800000"/>
            </a:lightRig>
          </a:scene3d>
          <a:sp3d>
            <a:bevelT prst="angle"/>
          </a:sp3d>
        </p:spPr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Площадь поверхности</a:t>
            </a:r>
          </a:p>
        </p:txBody>
      </p:sp>
      <p:pic>
        <p:nvPicPr>
          <p:cNvPr id="39945" name="Object 9"/>
          <p:cNvPicPr>
            <a:picLocks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95875" y="3502026"/>
            <a:ext cx="5214938" cy="639763"/>
          </a:xfrm>
        </p:spPr>
      </p:pic>
      <p:pic>
        <p:nvPicPr>
          <p:cNvPr id="4" name="Object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714500"/>
            <a:ext cx="2438400" cy="90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Цилиндр 5"/>
          <p:cNvSpPr/>
          <p:nvPr/>
        </p:nvSpPr>
        <p:spPr>
          <a:xfrm>
            <a:off x="2166938" y="1714500"/>
            <a:ext cx="2571750" cy="3214688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2202657" y="3250407"/>
            <a:ext cx="2500313" cy="0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2166938" y="4214814"/>
            <a:ext cx="2571750" cy="71437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3452814" y="2000250"/>
            <a:ext cx="1214437" cy="0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7" name="TextBox 14"/>
          <p:cNvSpPr txBox="1">
            <a:spLocks noChangeArrowheads="1"/>
          </p:cNvSpPr>
          <p:nvPr/>
        </p:nvSpPr>
        <p:spPr bwMode="auto">
          <a:xfrm>
            <a:off x="4810125" y="2714626"/>
            <a:ext cx="357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0000"/>
                </a:solidFill>
              </a:rPr>
              <a:t>h</a:t>
            </a:r>
            <a:endParaRPr lang="ru-RU" sz="2800">
              <a:solidFill>
                <a:srgbClr val="FF0000"/>
              </a:solidFill>
            </a:endParaRPr>
          </a:p>
        </p:txBody>
      </p:sp>
      <p:sp>
        <p:nvSpPr>
          <p:cNvPr id="2058" name="TextBox 15"/>
          <p:cNvSpPr txBox="1">
            <a:spLocks noChangeArrowheads="1"/>
          </p:cNvSpPr>
          <p:nvPr/>
        </p:nvSpPr>
        <p:spPr bwMode="auto">
          <a:xfrm>
            <a:off x="3810001" y="1500189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0000"/>
                </a:solidFill>
              </a:rPr>
              <a:t>r</a:t>
            </a:r>
            <a:endParaRPr lang="ru-RU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84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Заголовок 1"/>
          <p:cNvSpPr>
            <a:spLocks noGrp="1"/>
          </p:cNvSpPr>
          <p:nvPr>
            <p:ph type="title"/>
          </p:nvPr>
        </p:nvSpPr>
        <p:spPr>
          <a:xfrm>
            <a:off x="2027238" y="5589588"/>
            <a:ext cx="8183562" cy="7921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50"/>
                </a:solidFill>
                <a:latin typeface="Arbat"/>
              </a:rPr>
              <a:t>Задача  </a:t>
            </a:r>
            <a:r>
              <a:rPr lang="en-US" dirty="0" smtClean="0">
                <a:solidFill>
                  <a:srgbClr val="00B050"/>
                </a:solidFill>
                <a:latin typeface="Arbat"/>
              </a:rPr>
              <a:t>1</a:t>
            </a:r>
            <a:endParaRPr lang="ru-RU" dirty="0" smtClean="0">
              <a:solidFill>
                <a:srgbClr val="00B050"/>
              </a:solidFill>
              <a:latin typeface="Arba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81188" y="1214438"/>
            <a:ext cx="8501062" cy="1928812"/>
          </a:xfrm>
        </p:spPr>
        <p:txBody>
          <a:bodyPr rtlCol="0">
            <a:normAutofit fontScale="92500"/>
          </a:bodyPr>
          <a:lstStyle/>
          <a:p>
            <a:pPr marL="265176" indent="-265176" algn="just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> 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Радиус основания цилиндра равен 2, высота равна 3. Найдите площадь боковой поверхности цилиндра, деленную на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2">
                    <a:lumMod val="50000"/>
                  </a:schemeClr>
                </a:solidFill>
              </a:rPr>
              <a:t>π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. </a:t>
            </a:r>
          </a:p>
          <a:p>
            <a:pPr marL="265176" indent="-265176" algn="just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8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B718CB2-556C-4856-82B5-708AF5203C9C}" type="slidenum">
              <a:rPr lang="ru-RU">
                <a:solidFill>
                  <a:prstClr val="black"/>
                </a:solidFill>
              </a:rPr>
              <a:pPr eaLnBrk="1" hangingPunct="1"/>
              <a:t>5</a:t>
            </a:fld>
            <a:endParaRPr lang="ru-RU">
              <a:solidFill>
                <a:prstClr val="black"/>
              </a:solidFill>
            </a:endParaRPr>
          </a:p>
        </p:txBody>
      </p:sp>
      <p:pic>
        <p:nvPicPr>
          <p:cNvPr id="3079" name="Рисунок 124" descr="MA.E10.B9.10/innerimg0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638" y="3143251"/>
            <a:ext cx="2881312" cy="215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5"/>
          <p:cNvSpPr>
            <a:spLocks noChangeArrowheads="1"/>
          </p:cNvSpPr>
          <p:nvPr/>
        </p:nvSpPr>
        <p:spPr bwMode="auto">
          <a:xfrm>
            <a:off x="4881563" y="2643188"/>
            <a:ext cx="28130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4000" u="sng">
                <a:solidFill>
                  <a:prstClr val="black"/>
                </a:solidFill>
                <a:latin typeface="Arbat"/>
              </a:rPr>
              <a:t>Решение:</a:t>
            </a:r>
            <a:endParaRPr lang="ru-RU" sz="400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3074" name="Object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489" y="3460750"/>
            <a:ext cx="3476625" cy="169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Object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013" y="4267201"/>
            <a:ext cx="4151312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2565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ФОРМУЛА ПЛОЩАДИ ПОЛНОЙ ПОВЕРХНОСТИ КОНУСА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5843588" cy="4530725"/>
          </a:xfrm>
        </p:spPr>
        <p:txBody>
          <a:bodyPr/>
          <a:lstStyle/>
          <a:p>
            <a:r>
              <a:rPr lang="en-US" sz="5400" i="1" dirty="0">
                <a:latin typeface="Times New Roman" pitchFamily="18" charset="0"/>
              </a:rPr>
              <a:t>S</a:t>
            </a:r>
            <a:r>
              <a:rPr lang="ru-RU" sz="5400" i="1" baseline="-25000" dirty="0" err="1">
                <a:latin typeface="Times New Roman" pitchFamily="18" charset="0"/>
              </a:rPr>
              <a:t>полн</a:t>
            </a:r>
            <a:r>
              <a:rPr lang="en-US" sz="5400" i="1" dirty="0">
                <a:latin typeface="Times New Roman" pitchFamily="18" charset="0"/>
              </a:rPr>
              <a:t> </a:t>
            </a:r>
            <a:r>
              <a:rPr lang="en-US" sz="5400" i="1" dirty="0">
                <a:latin typeface="Times New Roman" pitchFamily="18" charset="0"/>
              </a:rPr>
              <a:t>= S</a:t>
            </a:r>
            <a:r>
              <a:rPr lang="ru-RU" sz="5400" i="1" baseline="-25000" dirty="0">
                <a:latin typeface="Times New Roman" pitchFamily="18" charset="0"/>
              </a:rPr>
              <a:t>бок</a:t>
            </a:r>
            <a:r>
              <a:rPr lang="en-US" sz="5400" i="1" dirty="0">
                <a:latin typeface="Times New Roman" pitchFamily="18" charset="0"/>
              </a:rPr>
              <a:t> </a:t>
            </a:r>
            <a:r>
              <a:rPr lang="en-US" sz="5400" i="1" dirty="0">
                <a:latin typeface="Times New Roman" pitchFamily="18" charset="0"/>
              </a:rPr>
              <a:t>+ S</a:t>
            </a:r>
            <a:r>
              <a:rPr lang="ru-RU" sz="5400" i="1" baseline="-25000" dirty="0" err="1">
                <a:latin typeface="Times New Roman" pitchFamily="18" charset="0"/>
              </a:rPr>
              <a:t>осн</a:t>
            </a:r>
            <a:endParaRPr lang="en-US" sz="5400" i="1" baseline="-25000" dirty="0">
              <a:latin typeface="Times New Roman" pitchFamily="18" charset="0"/>
            </a:endParaRPr>
          </a:p>
          <a:p>
            <a:r>
              <a:rPr lang="en-US" sz="5400" i="1" dirty="0">
                <a:latin typeface="Times New Roman" pitchFamily="18" charset="0"/>
              </a:rPr>
              <a:t>S</a:t>
            </a:r>
            <a:r>
              <a:rPr lang="ru-RU" sz="5400" i="1" baseline="-25000" dirty="0" err="1">
                <a:latin typeface="Times New Roman" pitchFamily="18" charset="0"/>
              </a:rPr>
              <a:t>полн</a:t>
            </a:r>
            <a:r>
              <a:rPr lang="en-US" sz="5400" i="1" dirty="0">
                <a:latin typeface="Times New Roman" pitchFamily="18" charset="0"/>
              </a:rPr>
              <a:t> </a:t>
            </a:r>
            <a:r>
              <a:rPr lang="en-US" sz="5400" i="1" dirty="0">
                <a:latin typeface="Times New Roman" pitchFamily="18" charset="0"/>
              </a:rPr>
              <a:t>= </a:t>
            </a:r>
            <a:r>
              <a:rPr lang="el-GR" sz="5400" i="1" dirty="0">
                <a:latin typeface="Times New Roman" pitchFamily="18" charset="0"/>
              </a:rPr>
              <a:t>π</a:t>
            </a:r>
            <a:r>
              <a:rPr lang="en-US" sz="5400" i="1" dirty="0" err="1">
                <a:latin typeface="Times New Roman" pitchFamily="18" charset="0"/>
              </a:rPr>
              <a:t>Rl</a:t>
            </a:r>
            <a:r>
              <a:rPr lang="en-US" sz="5400" i="1" dirty="0">
                <a:latin typeface="Times New Roman" pitchFamily="18" charset="0"/>
              </a:rPr>
              <a:t> + </a:t>
            </a:r>
            <a:r>
              <a:rPr lang="el-GR" sz="5400" i="1" dirty="0">
                <a:latin typeface="Times New Roman" pitchFamily="18" charset="0"/>
              </a:rPr>
              <a:t>π</a:t>
            </a:r>
            <a:r>
              <a:rPr lang="en-US" sz="5400" i="1" dirty="0">
                <a:latin typeface="Times New Roman" pitchFamily="18" charset="0"/>
              </a:rPr>
              <a:t> R</a:t>
            </a:r>
            <a:r>
              <a:rPr lang="en-US" sz="5400" i="1" baseline="30000" dirty="0">
                <a:latin typeface="Times New Roman" pitchFamily="18" charset="0"/>
              </a:rPr>
              <a:t>2</a:t>
            </a:r>
          </a:p>
          <a:p>
            <a:r>
              <a:rPr lang="en-US" sz="5400" i="1" dirty="0">
                <a:latin typeface="Times New Roman" pitchFamily="18" charset="0"/>
              </a:rPr>
              <a:t>S</a:t>
            </a:r>
            <a:r>
              <a:rPr lang="ru-RU" sz="5400" i="1" baseline="-25000" dirty="0" err="1">
                <a:latin typeface="Times New Roman" pitchFamily="18" charset="0"/>
              </a:rPr>
              <a:t>полн</a:t>
            </a:r>
            <a:r>
              <a:rPr lang="en-US" sz="5400" i="1" dirty="0">
                <a:latin typeface="Times New Roman" pitchFamily="18" charset="0"/>
              </a:rPr>
              <a:t> </a:t>
            </a:r>
            <a:r>
              <a:rPr lang="en-US" sz="5400" i="1" dirty="0">
                <a:latin typeface="Times New Roman" pitchFamily="18" charset="0"/>
              </a:rPr>
              <a:t>= </a:t>
            </a:r>
            <a:r>
              <a:rPr lang="el-GR" sz="5400" i="1" dirty="0">
                <a:latin typeface="Times New Roman" pitchFamily="18" charset="0"/>
              </a:rPr>
              <a:t>π</a:t>
            </a:r>
            <a:r>
              <a:rPr lang="en-US" sz="5400" i="1" dirty="0">
                <a:latin typeface="Times New Roman" pitchFamily="18" charset="0"/>
              </a:rPr>
              <a:t> R(</a:t>
            </a:r>
            <a:r>
              <a:rPr lang="en-US" sz="5400" i="1" dirty="0" err="1">
                <a:latin typeface="Times New Roman" pitchFamily="18" charset="0"/>
              </a:rPr>
              <a:t>R+l</a:t>
            </a:r>
            <a:r>
              <a:rPr lang="en-US" sz="5400" i="1" dirty="0">
                <a:latin typeface="Times New Roman" pitchFamily="18" charset="0"/>
              </a:rPr>
              <a:t>)</a:t>
            </a:r>
            <a:endParaRPr lang="ru-RU" sz="5400" i="1" dirty="0">
              <a:latin typeface="Times New Roman" pitchFamily="18" charset="0"/>
            </a:endParaRPr>
          </a:p>
        </p:txBody>
      </p:sp>
      <p:sp>
        <p:nvSpPr>
          <p:cNvPr id="50180" name="Oval 4"/>
          <p:cNvSpPr>
            <a:spLocks noChangeArrowheads="1"/>
          </p:cNvSpPr>
          <p:nvPr/>
        </p:nvSpPr>
        <p:spPr bwMode="auto">
          <a:xfrm>
            <a:off x="7680326" y="4652963"/>
            <a:ext cx="2447925" cy="792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solidFill>
                  <a:prstClr val="black"/>
                </a:solidFill>
              </a:rPr>
              <a:t>О</a:t>
            </a:r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>
            <a:off x="7680326" y="5084763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 flipV="1">
            <a:off x="8904288" y="2420939"/>
            <a:ext cx="0" cy="26638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 flipH="1">
            <a:off x="7680326" y="2420939"/>
            <a:ext cx="1223963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8904288" y="2420939"/>
            <a:ext cx="1223962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8740775" y="2154238"/>
            <a:ext cx="3097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prstClr val="black"/>
                </a:solidFill>
              </a:rPr>
              <a:t>К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7372350" y="5178425"/>
            <a:ext cx="3177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prstClr val="black"/>
                </a:solidFill>
              </a:rPr>
              <a:t>А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10107613" y="5178425"/>
            <a:ext cx="3097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prstClr val="black"/>
                </a:solidFill>
              </a:rPr>
              <a:t>В</a:t>
            </a:r>
          </a:p>
        </p:txBody>
      </p:sp>
    </p:spTree>
    <p:extLst>
      <p:ext uri="{BB962C8B-B14F-4D97-AF65-F5344CB8AC3E}">
        <p14:creationId xmlns:p14="http://schemas.microsoft.com/office/powerpoint/2010/main" val="428263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</a:t>
            </a:r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4402138" cy="4530725"/>
          </a:xfrm>
        </p:spPr>
        <p:txBody>
          <a:bodyPr/>
          <a:lstStyle/>
          <a:p>
            <a:r>
              <a:rPr lang="ru-RU" dirty="0"/>
              <a:t>Дано: конус; </a:t>
            </a:r>
            <a:r>
              <a:rPr lang="en-US" dirty="0"/>
              <a:t>R=3,</a:t>
            </a:r>
            <a:r>
              <a:rPr lang="en-US" i="1" dirty="0">
                <a:latin typeface="Times New Roman" pitchFamily="18" charset="0"/>
              </a:rPr>
              <a:t>l</a:t>
            </a:r>
            <a:r>
              <a:rPr lang="en-US" dirty="0"/>
              <a:t>=5.</a:t>
            </a:r>
            <a:endParaRPr lang="ru-RU" dirty="0"/>
          </a:p>
          <a:p>
            <a:r>
              <a:rPr lang="ru-RU" dirty="0"/>
              <a:t>Найти: </a:t>
            </a:r>
            <a:r>
              <a:rPr lang="en-US" dirty="0"/>
              <a:t>S</a:t>
            </a:r>
            <a:r>
              <a:rPr lang="ru-RU" baseline="-25000" dirty="0" smtClean="0"/>
              <a:t>Бок</a:t>
            </a:r>
            <a:r>
              <a:rPr lang="en-US" dirty="0" smtClean="0"/>
              <a:t> </a:t>
            </a:r>
            <a:r>
              <a:rPr lang="ru-RU" dirty="0"/>
              <a:t>, </a:t>
            </a:r>
            <a:r>
              <a:rPr lang="en-US" dirty="0"/>
              <a:t>S</a:t>
            </a:r>
            <a:r>
              <a:rPr lang="ru-RU" baseline="-25000" dirty="0" smtClean="0"/>
              <a:t>полн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Решение.</a:t>
            </a:r>
          </a:p>
          <a:p>
            <a:r>
              <a:rPr lang="en-US" dirty="0"/>
              <a:t>S</a:t>
            </a:r>
            <a:r>
              <a:rPr lang="ru-RU" baseline="-25000" dirty="0" smtClean="0"/>
              <a:t>Бок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l-GR" dirty="0"/>
              <a:t>π</a:t>
            </a:r>
            <a:r>
              <a:rPr lang="en-US" dirty="0"/>
              <a:t>*3*5=15 </a:t>
            </a:r>
            <a:r>
              <a:rPr lang="el-GR" dirty="0"/>
              <a:t>π</a:t>
            </a:r>
            <a:r>
              <a:rPr lang="en-US" dirty="0"/>
              <a:t>;</a:t>
            </a:r>
          </a:p>
          <a:p>
            <a:r>
              <a:rPr lang="en-US" dirty="0"/>
              <a:t>S</a:t>
            </a:r>
            <a:r>
              <a:rPr lang="ru-RU" baseline="-25000" dirty="0" err="1"/>
              <a:t>осн</a:t>
            </a:r>
            <a:r>
              <a:rPr lang="en-US" dirty="0"/>
              <a:t> = </a:t>
            </a:r>
            <a:r>
              <a:rPr lang="el-GR" dirty="0"/>
              <a:t>π</a:t>
            </a:r>
            <a:r>
              <a:rPr lang="en-US" dirty="0"/>
              <a:t>*3</a:t>
            </a:r>
            <a:r>
              <a:rPr lang="en-US" baseline="30000" dirty="0"/>
              <a:t>2</a:t>
            </a:r>
            <a:r>
              <a:rPr lang="en-US" dirty="0"/>
              <a:t> =9 </a:t>
            </a:r>
            <a:r>
              <a:rPr lang="el-GR" dirty="0"/>
              <a:t>π</a:t>
            </a:r>
            <a:r>
              <a:rPr lang="en-US" dirty="0"/>
              <a:t>;</a:t>
            </a:r>
          </a:p>
          <a:p>
            <a:r>
              <a:rPr lang="en-US" dirty="0"/>
              <a:t>S</a:t>
            </a:r>
            <a:r>
              <a:rPr lang="ru-RU" baseline="-25000" dirty="0" err="1" smtClean="0"/>
              <a:t>полн</a:t>
            </a:r>
            <a:r>
              <a:rPr lang="en-US" dirty="0" smtClean="0"/>
              <a:t> </a:t>
            </a:r>
            <a:r>
              <a:rPr lang="en-US" dirty="0"/>
              <a:t>=15</a:t>
            </a:r>
            <a:r>
              <a:rPr lang="el-GR" dirty="0"/>
              <a:t>π</a:t>
            </a:r>
            <a:r>
              <a:rPr lang="en-US" dirty="0"/>
              <a:t>+9</a:t>
            </a:r>
            <a:r>
              <a:rPr lang="el-GR" dirty="0"/>
              <a:t>π</a:t>
            </a:r>
            <a:r>
              <a:rPr lang="en-US" dirty="0"/>
              <a:t>=24</a:t>
            </a:r>
            <a:r>
              <a:rPr lang="el-GR" dirty="0"/>
              <a:t>π</a:t>
            </a:r>
            <a:r>
              <a:rPr lang="ru-RU" dirty="0"/>
              <a:t>.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1981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ru-RU" sz="4400">
              <a:solidFill>
                <a:srgbClr val="1F497D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1992314" y="1268414"/>
            <a:ext cx="4186237" cy="489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FF"/>
              </a:buClr>
              <a:buSzPct val="90000"/>
              <a:buBlip>
                <a:blip r:embed="rId2"/>
              </a:buBlip>
            </a:pPr>
            <a:endParaRPr lang="ru-RU" sz="320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rgbClr val="0000FF"/>
              </a:buClr>
              <a:buSzPct val="90000"/>
              <a:buBlip>
                <a:blip r:embed="rId2"/>
              </a:buBlip>
            </a:pPr>
            <a:endParaRPr lang="el-GR" sz="320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46" name="Oval 6"/>
          <p:cNvSpPr>
            <a:spLocks noChangeArrowheads="1"/>
          </p:cNvSpPr>
          <p:nvPr/>
        </p:nvSpPr>
        <p:spPr bwMode="auto">
          <a:xfrm>
            <a:off x="6456363" y="4508500"/>
            <a:ext cx="3384550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solidFill>
                  <a:prstClr val="black"/>
                </a:solidFill>
              </a:rPr>
              <a:t>О</a:t>
            </a:r>
          </a:p>
        </p:txBody>
      </p:sp>
      <p:sp>
        <p:nvSpPr>
          <p:cNvPr id="61447" name="Line 7"/>
          <p:cNvSpPr>
            <a:spLocks noChangeShapeType="1"/>
          </p:cNvSpPr>
          <p:nvPr/>
        </p:nvSpPr>
        <p:spPr bwMode="auto">
          <a:xfrm>
            <a:off x="6456363" y="5157788"/>
            <a:ext cx="33845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1448" name="Line 8"/>
          <p:cNvSpPr>
            <a:spLocks noChangeShapeType="1"/>
          </p:cNvSpPr>
          <p:nvPr/>
        </p:nvSpPr>
        <p:spPr bwMode="auto">
          <a:xfrm flipV="1">
            <a:off x="8183563" y="2565400"/>
            <a:ext cx="0" cy="25923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H="1">
            <a:off x="6456363" y="2565400"/>
            <a:ext cx="1727200" cy="259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8183563" y="2565400"/>
            <a:ext cx="1657350" cy="259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6148388" y="5178425"/>
            <a:ext cx="3177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prstClr val="black"/>
                </a:solidFill>
              </a:rPr>
              <a:t>А</a:t>
            </a:r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9891713" y="5105400"/>
            <a:ext cx="3097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prstClr val="black"/>
                </a:solidFill>
              </a:rPr>
              <a:t>В</a:t>
            </a:r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7948613" y="2225675"/>
            <a:ext cx="3097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prstClr val="black"/>
                </a:solidFill>
              </a:rPr>
              <a:t>К</a:t>
            </a:r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8759825" y="4819651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8832850" y="3379789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8040689" y="5157788"/>
            <a:ext cx="4460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>
                <a:solidFill>
                  <a:prstClr val="black"/>
                </a:solidFill>
              </a:rPr>
              <a:t>О</a:t>
            </a:r>
          </a:p>
        </p:txBody>
      </p:sp>
    </p:spTree>
    <p:extLst>
      <p:ext uri="{BB962C8B-B14F-4D97-AF65-F5344CB8AC3E}">
        <p14:creationId xmlns:p14="http://schemas.microsoft.com/office/powerpoint/2010/main" val="323781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Комбинации цилиндра и призмы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Геометрия 11В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908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45D7EC3-2532-4417-8010-51C9157C5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914401"/>
            <a:ext cx="8534400" cy="5211763"/>
          </a:xfrm>
        </p:spPr>
        <p:txBody>
          <a:bodyPr/>
          <a:lstStyle/>
          <a:p>
            <a:pPr algn="just"/>
            <a:r>
              <a:rPr lang="ru-RU" sz="4800" dirty="0"/>
              <a:t>Призма называется описанной около цилиндра, если её основания описаны около оснований цилиндра. Плоскости её граней касаются боковой поверхности цилиндра.</a:t>
            </a:r>
          </a:p>
        </p:txBody>
      </p:sp>
    </p:spTree>
    <p:extLst>
      <p:ext uri="{BB962C8B-B14F-4D97-AF65-F5344CB8AC3E}">
        <p14:creationId xmlns:p14="http://schemas.microsoft.com/office/powerpoint/2010/main" val="143477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10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</TotalTime>
  <Words>304</Words>
  <Application>Microsoft Office PowerPoint</Application>
  <PresentationFormat>Широкоэкранный</PresentationFormat>
  <Paragraphs>93</Paragraphs>
  <Slides>14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35" baseType="lpstr">
      <vt:lpstr>Arbat</vt:lpstr>
      <vt:lpstr>Arial</vt:lpstr>
      <vt:lpstr>Calibri</vt:lpstr>
      <vt:lpstr>Century Gothic</vt:lpstr>
      <vt:lpstr>Symbol</vt:lpstr>
      <vt:lpstr>Times New Roman</vt:lpstr>
      <vt:lpstr>Verdana</vt:lpstr>
      <vt:lpstr>Wingdings 2</vt:lpstr>
      <vt:lpstr>Wingdings 3</vt:lpstr>
      <vt:lpstr>Легкий дым</vt:lpstr>
      <vt:lpstr>Оформление по умолчанию</vt:lpstr>
      <vt:lpstr>1_Оформление по умолчанию</vt:lpstr>
      <vt:lpstr>2_Оформление по умолчанию</vt:lpstr>
      <vt:lpstr>3_Оформление по умолчанию</vt:lpstr>
      <vt:lpstr>4_Оформление по умолчанию</vt:lpstr>
      <vt:lpstr>5_Оформление по умолчанию</vt:lpstr>
      <vt:lpstr>Аспект</vt:lpstr>
      <vt:lpstr>1_Аспект</vt:lpstr>
      <vt:lpstr>Тема Office</vt:lpstr>
      <vt:lpstr>1_Тема Office</vt:lpstr>
      <vt:lpstr>Формула</vt:lpstr>
      <vt:lpstr>Цилиндрические и конические поверхности</vt:lpstr>
      <vt:lpstr>Презентация PowerPoint</vt:lpstr>
      <vt:lpstr>Презентация PowerPoint</vt:lpstr>
      <vt:lpstr>Площадь поверхности</vt:lpstr>
      <vt:lpstr>Задача  1</vt:lpstr>
      <vt:lpstr>ФОРМУЛА ПЛОЩАДИ ПОЛНОЙ ПОВЕРХНОСТИ КОНУСА</vt:lpstr>
      <vt:lpstr>ЗАДАЧА 2</vt:lpstr>
      <vt:lpstr>Комбинации цилиндра и призмы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Цилиндрические и конические поверхности</dc:title>
  <dc:creator>Ларионова Ольга Сергеевна</dc:creator>
  <cp:lastModifiedBy>Ларионова Ольга Сергеевна</cp:lastModifiedBy>
  <cp:revision>5</cp:revision>
  <dcterms:created xsi:type="dcterms:W3CDTF">2019-11-27T06:18:54Z</dcterms:created>
  <dcterms:modified xsi:type="dcterms:W3CDTF">2019-11-27T06:58:42Z</dcterms:modified>
</cp:coreProperties>
</file>