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80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1" r:id="rId14"/>
    <p:sldId id="267" r:id="rId15"/>
    <p:sldId id="268" r:id="rId16"/>
    <p:sldId id="269" r:id="rId17"/>
    <p:sldId id="282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3" r:id="rId26"/>
    <p:sldId id="27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lang="ru-RU" altLang="ja-JP" smtClean="0"/>
              <a:pPr/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475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528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525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26.11.2019</a:t>
            </a:fld>
            <a:endParaRPr kumimoji="1"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 dirty="0"/>
          </a:p>
        </p:txBody>
      </p:sp>
    </p:spTree>
    <p:extLst>
      <p:ext uri="{BB962C8B-B14F-4D97-AF65-F5344CB8AC3E}">
        <p14:creationId xmlns:p14="http://schemas.microsoft.com/office/powerpoint/2010/main" xmlns="" val="334275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26.11.2019</a:t>
            </a:fld>
            <a:endParaRPr kumimoji="1"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 dirty="0"/>
          </a:p>
        </p:txBody>
      </p:sp>
    </p:spTree>
    <p:extLst>
      <p:ext uri="{BB962C8B-B14F-4D97-AF65-F5344CB8AC3E}">
        <p14:creationId xmlns:p14="http://schemas.microsoft.com/office/powerpoint/2010/main" xmlns="" val="265828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26.11.2019</a:t>
            </a:fld>
            <a:endParaRPr kumimoji="1"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 dirty="0"/>
          </a:p>
        </p:txBody>
      </p:sp>
    </p:spTree>
    <p:extLst>
      <p:ext uri="{BB962C8B-B14F-4D97-AF65-F5344CB8AC3E}">
        <p14:creationId xmlns:p14="http://schemas.microsoft.com/office/powerpoint/2010/main" xmlns="" val="276074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930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681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26.11.2019</a:t>
            </a:fld>
            <a:endParaRPr kumimoji="1"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 dirty="0"/>
          </a:p>
        </p:txBody>
      </p:sp>
    </p:spTree>
    <p:extLst>
      <p:ext uri="{BB962C8B-B14F-4D97-AF65-F5344CB8AC3E}">
        <p14:creationId xmlns:p14="http://schemas.microsoft.com/office/powerpoint/2010/main" xmlns="" val="272134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418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26.11.2019</a:t>
            </a:fld>
            <a:endParaRPr kumimoji="1"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 dirty="0"/>
          </a:p>
        </p:txBody>
      </p:sp>
    </p:spTree>
    <p:extLst>
      <p:ext uri="{BB962C8B-B14F-4D97-AF65-F5344CB8AC3E}">
        <p14:creationId xmlns:p14="http://schemas.microsoft.com/office/powerpoint/2010/main" xmlns="" val="75872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22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1.wav"/><Relationship Id="rId2" Type="http://schemas.openxmlformats.org/officeDocument/2006/relationships/slideLayout" Target="../slideLayouts/slideLayout1.xml"/><Relationship Id="rId1" Type="http://schemas.openxmlformats.org/officeDocument/2006/relationships/video" Target="NULL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2.wav"/><Relationship Id="rId2" Type="http://schemas.openxmlformats.org/officeDocument/2006/relationships/slideLayout" Target="../slideLayouts/slideLayout1.xml"/><Relationship Id="rId1" Type="http://schemas.openxmlformats.org/officeDocument/2006/relationships/video" Target="NULL" TargetMode="Externa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Infinitive with </a:t>
            </a:r>
            <a:r>
              <a:rPr lang="en-US" sz="7200" dirty="0" smtClean="0">
                <a:solidFill>
                  <a:srgbClr val="FF0000"/>
                </a:solidFill>
              </a:rPr>
              <a:t>to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Использование неличных форм глагола</a:t>
            </a:r>
          </a:p>
          <a:p>
            <a:r>
              <a:rPr lang="ru-RU" b="1" u="sng" dirty="0" smtClean="0">
                <a:solidFill>
                  <a:schemeClr val="bg1"/>
                </a:solidFill>
              </a:rPr>
              <a:t>И</a:t>
            </a:r>
            <a:r>
              <a:rPr lang="ru-RU" b="1" u="sng" dirty="0" smtClean="0">
                <a:solidFill>
                  <a:schemeClr val="bg1"/>
                </a:solidFill>
              </a:rPr>
              <a:t>НФИНИТИВ с частицей </a:t>
            </a:r>
            <a:r>
              <a:rPr lang="en-US" b="1" u="sng" dirty="0" smtClean="0">
                <a:solidFill>
                  <a:schemeClr val="bg1"/>
                </a:solidFill>
              </a:rPr>
              <a:t>to</a:t>
            </a:r>
            <a:endParaRPr lang="ru-RU" b="1" u="sng" dirty="0">
              <a:solidFill>
                <a:schemeClr val="bg1"/>
              </a:solidFill>
            </a:endParaRPr>
          </a:p>
        </p:txBody>
      </p:sp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656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88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To begin </a:t>
            </a:r>
            <a:r>
              <a:rPr lang="en-US" sz="8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with, </a:t>
            </a:r>
            <a:r>
              <a:rPr lang="en-US" sz="88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let</a:t>
            </a:r>
            <a:r>
              <a:rPr lang="en-US" sz="8800" dirty="0" err="1" smtClean="0">
                <a:latin typeface="Narkisim" panose="020E0502050101010101" pitchFamily="34" charset="-79"/>
                <a:cs typeface="Narkisim" panose="020E0502050101010101" pitchFamily="34" charset="-79"/>
                <a:sym typeface="Symbol"/>
              </a:rPr>
              <a:t>s</a:t>
            </a:r>
            <a:r>
              <a:rPr lang="en-US" sz="8800" dirty="0" smtClean="0">
                <a:latin typeface="Narkisim" panose="020E0502050101010101" pitchFamily="34" charset="-79"/>
                <a:cs typeface="Narkisim" panose="020E0502050101010101" pitchFamily="34" charset="-79"/>
                <a:sym typeface="Symbol"/>
              </a:rPr>
              <a:t> write the date.</a:t>
            </a:r>
            <a:endParaRPr lang="ru-RU" sz="8800" dirty="0" smtClean="0">
              <a:latin typeface="Narkisim" panose="020E0502050101010101" pitchFamily="34" charset="-79"/>
              <a:cs typeface="Narkisim" panose="020E0502050101010101" pitchFamily="34" charset="-79"/>
              <a:sym typeface="Symbol"/>
            </a:endParaRPr>
          </a:p>
          <a:p>
            <a:pPr marL="0" indent="0">
              <a:buNone/>
            </a:pPr>
            <a:r>
              <a:rPr lang="ru-RU" dirty="0" smtClean="0">
                <a:cs typeface="Narkisim" panose="020E0502050101010101" pitchFamily="34" charset="-79"/>
                <a:sym typeface="Symbol"/>
              </a:rPr>
              <a:t>( в устойчивых выражениях: </a:t>
            </a:r>
            <a:r>
              <a:rPr lang="en-US" dirty="0" smtClean="0">
                <a:cs typeface="Narkisim" panose="020E0502050101010101" pitchFamily="34" charset="-79"/>
                <a:sym typeface="Symbol"/>
              </a:rPr>
              <a:t>to begin with, to be honest, to sum up  </a:t>
            </a:r>
            <a:r>
              <a:rPr lang="ru-RU" dirty="0" smtClean="0">
                <a:cs typeface="Narkisim" panose="020E0502050101010101" pitchFamily="34" charset="-79"/>
                <a:sym typeface="Symbol"/>
              </a:rPr>
              <a:t>и </a:t>
            </a:r>
            <a:r>
              <a:rPr lang="ru-RU" dirty="0" err="1" smtClean="0">
                <a:cs typeface="Narkisim" panose="020E0502050101010101" pitchFamily="34" charset="-79"/>
                <a:sym typeface="Symbol"/>
              </a:rPr>
              <a:t>др</a:t>
            </a:r>
            <a:r>
              <a:rPr lang="en-US" dirty="0" smtClean="0">
                <a:cs typeface="Narkisim" panose="020E0502050101010101" pitchFamily="34" charset="-79"/>
                <a:sym typeface="Symbol"/>
              </a:rPr>
              <a:t>.</a:t>
            </a:r>
            <a:r>
              <a:rPr lang="ru-RU" dirty="0" smtClean="0">
                <a:cs typeface="Narkisim" panose="020E0502050101010101" pitchFamily="34" charset="-79"/>
                <a:sym typeface="Symbol"/>
              </a:rPr>
              <a:t>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5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8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There is not another way </a:t>
            </a:r>
            <a:r>
              <a:rPr lang="en-US" sz="8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to solve </a:t>
            </a:r>
            <a:r>
              <a:rPr lang="en-US" sz="8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this problem.</a:t>
            </a:r>
          </a:p>
          <a:p>
            <a:pPr marL="0" indent="0">
              <a:buNone/>
            </a:pP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(</a:t>
            </a:r>
            <a:r>
              <a:rPr lang="ru-RU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после некоторых существительных: </a:t>
            </a: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way, </a:t>
            </a:r>
            <a:r>
              <a:rPr lang="en-US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honour</a:t>
            </a: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, goal </a:t>
            </a:r>
            <a:r>
              <a:rPr lang="ru-RU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и др.)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3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Would you be so kind as </a:t>
            </a:r>
            <a:r>
              <a:rPr lang="en-US" sz="8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to give </a:t>
            </a:r>
            <a:r>
              <a:rPr lang="en-US" sz="8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me his phone number?</a:t>
            </a:r>
            <a:endParaRPr lang="ru-RU" sz="8000" dirty="0" smtClean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en-US" dirty="0" smtClean="0"/>
              <a:t>so + adjective + as)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585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bg1"/>
                </a:solidFill>
              </a:rPr>
              <a:t>Инфинитив без частицы </a:t>
            </a:r>
            <a:r>
              <a:rPr lang="en-US" u="sng" dirty="0" smtClean="0">
                <a:solidFill>
                  <a:schemeClr val="bg1"/>
                </a:solidFill>
              </a:rPr>
              <a:t>to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 Infinitive without </a:t>
            </a:r>
            <a:r>
              <a:rPr lang="en-US" sz="7200" dirty="0" smtClean="0">
                <a:solidFill>
                  <a:srgbClr val="FF0000"/>
                </a:solidFill>
              </a:rPr>
              <a:t>to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2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They can </a:t>
            </a:r>
            <a:r>
              <a:rPr lang="en-US" sz="6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run</a:t>
            </a:r>
            <a:r>
              <a:rPr lang="en-US" sz="6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very fast.</a:t>
            </a:r>
          </a:p>
          <a:p>
            <a:pPr marL="0" indent="0">
              <a:buNone/>
            </a:pPr>
            <a:r>
              <a:rPr lang="en-US" sz="6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You may </a:t>
            </a:r>
            <a:r>
              <a:rPr lang="en-US" sz="6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come</a:t>
            </a:r>
            <a:r>
              <a:rPr lang="en-US" sz="6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any time.</a:t>
            </a:r>
          </a:p>
          <a:p>
            <a:pPr marL="0" indent="0">
              <a:buNone/>
            </a:pPr>
            <a:r>
              <a:rPr lang="en-US" sz="6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The students must </a:t>
            </a:r>
            <a:r>
              <a:rPr lang="en-US" sz="6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do</a:t>
            </a:r>
            <a:r>
              <a:rPr lang="en-US" sz="6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the homework.</a:t>
            </a:r>
          </a:p>
          <a:p>
            <a:pPr marL="0" indent="0">
              <a:buNone/>
            </a:pP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(  </a:t>
            </a:r>
            <a:r>
              <a:rPr lang="ru-RU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после модальных глаголов)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74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She made us </a:t>
            </a:r>
            <a:r>
              <a:rPr lang="en-US" sz="8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finish</a:t>
            </a:r>
            <a:r>
              <a:rPr lang="en-US" sz="8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the test.</a:t>
            </a:r>
            <a:endParaRPr lang="ru-RU" sz="8000" dirty="0" smtClean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0" indent="0">
              <a:buNone/>
            </a:pPr>
            <a:r>
              <a:rPr lang="ru-RU" dirty="0" smtClean="0">
                <a:cs typeface="Narkisim" panose="020E0502050101010101" pitchFamily="34" charset="-79"/>
              </a:rPr>
              <a:t>( в глагольных выражениях  </a:t>
            </a:r>
            <a:r>
              <a:rPr lang="en-US" dirty="0" smtClean="0">
                <a:cs typeface="Narkisim" panose="020E0502050101010101" pitchFamily="34" charset="-79"/>
              </a:rPr>
              <a:t>let, make, see, hear, watch, notice, feel + </a:t>
            </a:r>
            <a:r>
              <a:rPr lang="en-US" dirty="0" err="1" smtClean="0">
                <a:cs typeface="Narkisim" panose="020E0502050101010101" pitchFamily="34" charset="-79"/>
              </a:rPr>
              <a:t>smb</a:t>
            </a:r>
            <a:r>
              <a:rPr lang="en-US" dirty="0" smtClean="0">
                <a:cs typeface="Narkisim" panose="020E0502050101010101" pitchFamily="34" charset="-79"/>
              </a:rPr>
              <a:t> (</a:t>
            </a:r>
            <a:r>
              <a:rPr lang="ru-RU" dirty="0" smtClean="0">
                <a:cs typeface="Narkisim" panose="020E0502050101010101" pitchFamily="34" charset="-79"/>
              </a:rPr>
              <a:t> </a:t>
            </a:r>
            <a:r>
              <a:rPr lang="en-US" dirty="0" smtClean="0">
                <a:cs typeface="Narkisim" panose="020E0502050101010101" pitchFamily="34" charset="-79"/>
              </a:rPr>
              <a:t>Complex object)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14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You would rather </a:t>
            </a:r>
            <a:r>
              <a:rPr lang="en-US" sz="88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go</a:t>
            </a:r>
            <a:r>
              <a:rPr lang="en-US" sz="8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home.</a:t>
            </a:r>
          </a:p>
          <a:p>
            <a:pPr marL="0" indent="0">
              <a:buNone/>
            </a:pP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( </a:t>
            </a:r>
            <a:r>
              <a:rPr lang="ru-RU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после </a:t>
            </a: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had better, would rather)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76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bg1"/>
                </a:solidFill>
              </a:rPr>
              <a:t>Герундий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       - </a:t>
            </a:r>
            <a:r>
              <a:rPr lang="en-US" sz="8000" dirty="0" err="1" smtClean="0"/>
              <a:t>ing</a:t>
            </a:r>
            <a:r>
              <a:rPr lang="en-US" sz="8000" dirty="0" smtClean="0"/>
              <a:t> form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xmlns="" val="317020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Listening</a:t>
            </a:r>
            <a:r>
              <a:rPr lang="en-US" sz="7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to classic music is useful for your education. </a:t>
            </a:r>
          </a:p>
          <a:p>
            <a:pPr marL="0" indent="0">
              <a:buNone/>
            </a:pP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(</a:t>
            </a:r>
            <a:r>
              <a:rPr lang="ru-RU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в роли подлежащего)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61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8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Shy people avoid </a:t>
            </a:r>
            <a:r>
              <a:rPr lang="en-US" sz="8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meeting</a:t>
            </a:r>
            <a:r>
              <a:rPr lang="en-US" sz="8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with new people.</a:t>
            </a:r>
            <a:endParaRPr lang="ru-RU" sz="8000" dirty="0" smtClean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0" indent="0">
              <a:buNone/>
            </a:pPr>
            <a:r>
              <a:rPr lang="ru-RU" dirty="0" smtClean="0">
                <a:cs typeface="Narkisim" panose="020E0502050101010101" pitchFamily="34" charset="-79"/>
              </a:rPr>
              <a:t>( после глаголов </a:t>
            </a:r>
            <a:r>
              <a:rPr lang="en-US" dirty="0" smtClean="0">
                <a:cs typeface="Narkisim" panose="020E0502050101010101" pitchFamily="34" charset="-79"/>
              </a:rPr>
              <a:t>admit, avoid, consider, prevent,</a:t>
            </a:r>
            <a:r>
              <a:rPr lang="ru-RU" dirty="0" smtClean="0">
                <a:cs typeface="Narkisim" panose="020E0502050101010101" pitchFamily="34" charset="-79"/>
              </a:rPr>
              <a:t> </a:t>
            </a:r>
            <a:r>
              <a:rPr lang="en-US" dirty="0" err="1" smtClean="0">
                <a:cs typeface="Narkisim" panose="020E0502050101010101" pitchFamily="34" charset="-79"/>
              </a:rPr>
              <a:t>practise</a:t>
            </a:r>
            <a:r>
              <a:rPr lang="en-US" dirty="0" smtClean="0">
                <a:cs typeface="Narkisim" panose="020E0502050101010101" pitchFamily="34" charset="-79"/>
              </a:rPr>
              <a:t>, fancy, deny </a:t>
            </a:r>
            <a:r>
              <a:rPr lang="ru-RU" dirty="0" smtClean="0">
                <a:cs typeface="Narkisim" panose="020E0502050101010101" pitchFamily="34" charset="-79"/>
              </a:rPr>
              <a:t>др.)</a:t>
            </a:r>
            <a:r>
              <a:rPr lang="en-US" dirty="0" smtClean="0">
                <a:cs typeface="Narkisim" panose="020E0502050101010101" pitchFamily="34" charset="-79"/>
              </a:rPr>
              <a:t> 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23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I phoned my mum </a:t>
            </a:r>
            <a:r>
              <a:rPr lang="en-US" sz="72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to know</a:t>
            </a:r>
            <a:r>
              <a:rPr lang="en-US" sz="7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about her plans.</a:t>
            </a:r>
            <a:br>
              <a:rPr lang="en-US" sz="7200" dirty="0" smtClean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36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( </a:t>
            </a:r>
            <a:r>
              <a:rPr lang="ru-RU" sz="36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выражение цели)</a:t>
            </a:r>
            <a:endParaRPr lang="ru-RU" sz="3600" dirty="0">
              <a:cs typeface="Narkisim" panose="020E0502050101010101" pitchFamily="34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356992"/>
            <a:ext cx="6172200" cy="685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152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8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My brother hates </a:t>
            </a:r>
            <a:r>
              <a:rPr lang="en-US" sz="8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tidying</a:t>
            </a:r>
            <a:r>
              <a:rPr lang="en-US" sz="8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the room up.</a:t>
            </a:r>
            <a:endParaRPr lang="ru-RU" sz="8000" dirty="0" smtClean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0" indent="0">
              <a:buNone/>
            </a:pPr>
            <a:r>
              <a:rPr lang="ru-RU" dirty="0" smtClean="0">
                <a:cs typeface="Narkisim" panose="020E0502050101010101" pitchFamily="34" charset="-79"/>
              </a:rPr>
              <a:t>( после глаголов </a:t>
            </a:r>
            <a:r>
              <a:rPr lang="en-US" dirty="0" smtClean="0">
                <a:cs typeface="Narkisim" panose="020E0502050101010101" pitchFamily="34" charset="-79"/>
              </a:rPr>
              <a:t>like, love, prefer, hate, enjoy </a:t>
            </a:r>
            <a:r>
              <a:rPr lang="ru-RU" dirty="0" smtClean="0">
                <a:cs typeface="Narkisim" panose="020E0502050101010101" pitchFamily="34" charset="-79"/>
              </a:rPr>
              <a:t>для выражения общего предпочтения)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8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It's</a:t>
            </a:r>
            <a:r>
              <a:rPr lang="en-US" sz="4000" dirty="0" smtClean="0">
                <a:latin typeface="Narkisim" panose="020E0502050101010101" pitchFamily="34" charset="-79"/>
                <a:cs typeface="Narkisim" panose="020E0502050101010101" pitchFamily="34" charset="-79"/>
                <a:sym typeface="Symbol"/>
              </a:rPr>
              <a:t> no use </a:t>
            </a:r>
            <a:r>
              <a:rPr lang="en-US" sz="4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  <a:sym typeface="Symbol"/>
              </a:rPr>
              <a:t>trying</a:t>
            </a:r>
            <a:r>
              <a:rPr lang="en-US" sz="4000" dirty="0" smtClean="0">
                <a:latin typeface="Narkisim" panose="020E0502050101010101" pitchFamily="34" charset="-79"/>
                <a:cs typeface="Narkisim" panose="020E0502050101010101" pitchFamily="34" charset="-79"/>
                <a:sym typeface="Symbol"/>
              </a:rPr>
              <a:t> to make him answer.</a:t>
            </a:r>
          </a:p>
          <a:p>
            <a:pPr marL="0" indent="0">
              <a:buNone/>
            </a:pPr>
            <a:r>
              <a:rPr lang="en-US" sz="4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It's worth </a:t>
            </a:r>
            <a:r>
              <a:rPr lang="en-US" sz="4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watching</a:t>
            </a:r>
            <a:r>
              <a:rPr lang="en-US" sz="4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this new film.</a:t>
            </a:r>
          </a:p>
          <a:p>
            <a:pPr marL="0" indent="0">
              <a:buNone/>
            </a:pPr>
            <a:r>
              <a:rPr lang="en-US" sz="4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I can't</a:t>
            </a:r>
            <a:r>
              <a:rPr lang="en-US" sz="4000" dirty="0" smtClean="0">
                <a:latin typeface="Narkisim" panose="020E0502050101010101" pitchFamily="34" charset="-79"/>
                <a:cs typeface="Narkisim" panose="020E0502050101010101" pitchFamily="34" charset="-79"/>
                <a:sym typeface="Symbol"/>
              </a:rPr>
              <a:t> stand his </a:t>
            </a:r>
            <a:r>
              <a:rPr lang="en-US" sz="4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  <a:sym typeface="Symbol"/>
              </a:rPr>
              <a:t>being</a:t>
            </a:r>
            <a:r>
              <a:rPr lang="en-US" sz="4000" dirty="0" smtClean="0">
                <a:latin typeface="Narkisim" panose="020E0502050101010101" pitchFamily="34" charset="-79"/>
                <a:cs typeface="Narkisim" panose="020E0502050101010101" pitchFamily="34" charset="-79"/>
                <a:sym typeface="Symbol"/>
              </a:rPr>
              <a:t> late for the lessons.</a:t>
            </a:r>
            <a:endParaRPr lang="ru-RU" sz="4000" dirty="0" smtClean="0">
              <a:latin typeface="Narkisim" panose="020E0502050101010101" pitchFamily="34" charset="-79"/>
              <a:cs typeface="Narkisim" panose="020E0502050101010101" pitchFamily="34" charset="-79"/>
              <a:sym typeface="Symbol"/>
            </a:endParaRPr>
          </a:p>
          <a:p>
            <a:pPr marL="0" indent="0">
              <a:buNone/>
            </a:pPr>
            <a:endParaRPr lang="ru-RU" dirty="0" smtClean="0">
              <a:cs typeface="Narkisim" panose="020E0502050101010101" pitchFamily="34" charset="-79"/>
              <a:sym typeface="Symbol"/>
            </a:endParaRPr>
          </a:p>
          <a:p>
            <a:pPr marL="0" indent="0">
              <a:buNone/>
            </a:pPr>
            <a:r>
              <a:rPr lang="ru-RU" dirty="0" smtClean="0">
                <a:cs typeface="Narkisim" panose="020E0502050101010101" pitchFamily="34" charset="-79"/>
                <a:sym typeface="Symbol"/>
              </a:rPr>
              <a:t>( после выражений </a:t>
            </a:r>
            <a:r>
              <a:rPr lang="en-US" dirty="0" smtClean="0">
                <a:cs typeface="Narkisim" panose="020E0502050101010101" pitchFamily="34" charset="-79"/>
                <a:sym typeface="Symbol"/>
              </a:rPr>
              <a:t>be busy, it's no good, it's worth, it's no use </a:t>
            </a:r>
            <a:r>
              <a:rPr lang="ru-RU" dirty="0" smtClean="0">
                <a:cs typeface="Narkisim" panose="020E0502050101010101" pitchFamily="34" charset="-79"/>
                <a:sym typeface="Symbol"/>
              </a:rPr>
              <a:t> и др.)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5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He lost all his money </a:t>
            </a:r>
            <a:r>
              <a:rPr lang="en-US" sz="72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trying</a:t>
            </a:r>
            <a:r>
              <a:rPr lang="en-US" sz="7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to win at the casino.</a:t>
            </a:r>
            <a:endParaRPr lang="ru-RU" sz="7200" dirty="0" smtClean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0" indent="0">
              <a:buNone/>
            </a:pPr>
            <a:r>
              <a:rPr lang="ru-RU" dirty="0" smtClean="0">
                <a:cs typeface="Narkisim" panose="020E0502050101010101" pitchFamily="34" charset="-79"/>
              </a:rPr>
              <a:t>( после глаголов </a:t>
            </a:r>
            <a:r>
              <a:rPr lang="en-US" dirty="0" smtClean="0">
                <a:cs typeface="Narkisim" panose="020E0502050101010101" pitchFamily="34" charset="-79"/>
              </a:rPr>
              <a:t>spend, lose, waste)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7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The children were used to </a:t>
            </a:r>
            <a:r>
              <a:rPr lang="en-US" sz="72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sleeping</a:t>
            </a:r>
            <a:r>
              <a:rPr lang="en-US" sz="7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after lunch.</a:t>
            </a:r>
          </a:p>
          <a:p>
            <a:pPr marL="0" indent="0">
              <a:buNone/>
            </a:pP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(</a:t>
            </a:r>
            <a:r>
              <a:rPr lang="ru-RU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после </a:t>
            </a:r>
            <a:r>
              <a:rPr lang="en-US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to</a:t>
            </a: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ru-RU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в некоторых выражениях: </a:t>
            </a: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look forward to, be used to, in addition to </a:t>
            </a:r>
            <a:r>
              <a:rPr lang="ru-RU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и др.)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His friends prefer </a:t>
            </a:r>
            <a:r>
              <a:rPr lang="en-US" sz="72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going out </a:t>
            </a:r>
            <a:r>
              <a:rPr lang="en-US" sz="7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to staying indoors at the weekends.</a:t>
            </a:r>
            <a:endParaRPr lang="ru-RU" sz="7200" dirty="0" smtClean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0" indent="0">
              <a:buNone/>
            </a:pPr>
            <a:r>
              <a:rPr lang="ru-RU" dirty="0" smtClean="0">
                <a:cs typeface="Narkisim" panose="020E0502050101010101" pitchFamily="34" charset="-79"/>
              </a:rPr>
              <a:t>(по</a:t>
            </a:r>
            <a:r>
              <a:rPr lang="en-US" dirty="0" smtClean="0">
                <a:cs typeface="Narkisim" panose="020E0502050101010101" pitchFamily="34" charset="-79"/>
              </a:rPr>
              <a:t>c</a:t>
            </a:r>
            <a:r>
              <a:rPr lang="ru-RU" dirty="0" err="1" smtClean="0">
                <a:cs typeface="Narkisim" panose="020E0502050101010101" pitchFamily="34" charset="-79"/>
              </a:rPr>
              <a:t>ле</a:t>
            </a:r>
            <a:r>
              <a:rPr lang="ru-RU" dirty="0" smtClean="0">
                <a:cs typeface="Narkisim" panose="020E0502050101010101" pitchFamily="34" charset="-79"/>
              </a:rPr>
              <a:t> глагола </a:t>
            </a:r>
            <a:r>
              <a:rPr lang="en-US" dirty="0" smtClean="0">
                <a:cs typeface="Narkisim" panose="020E0502050101010101" pitchFamily="34" charset="-79"/>
              </a:rPr>
              <a:t>prefer)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5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My mum heard me </a:t>
            </a:r>
            <a:r>
              <a:rPr lang="en-US" sz="6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phoning</a:t>
            </a:r>
            <a:r>
              <a:rPr lang="en-US" sz="6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my girlfriend after midnight.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 </a:t>
            </a:r>
            <a:r>
              <a:rPr lang="ru-RU" dirty="0" smtClean="0"/>
              <a:t>после глаголов </a:t>
            </a:r>
            <a:r>
              <a:rPr lang="en-US" dirty="0" smtClean="0"/>
              <a:t>hear, listen to, see, notice, watch, feel</a:t>
            </a:r>
            <a:r>
              <a:rPr lang="ru-RU" dirty="0" smtClean="0"/>
              <a:t> для обозначения незавершенного действия)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06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But: </a:t>
            </a:r>
            <a:r>
              <a:rPr lang="en-US" sz="66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My mum heard me </a:t>
            </a:r>
            <a:r>
              <a:rPr lang="en-US" sz="66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come</a:t>
            </a:r>
            <a:r>
              <a:rPr lang="en-US" sz="66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home after midnight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( </a:t>
            </a:r>
            <a:r>
              <a:rPr lang="ru-RU" dirty="0" smtClean="0"/>
              <a:t>инфинитив без 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 </a:t>
            </a:r>
            <a:r>
              <a:rPr lang="ru-RU" dirty="0" smtClean="0"/>
              <a:t>для обозначения завершенного действия с теми же глаголами)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683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They  promised us </a:t>
            </a:r>
            <a:r>
              <a:rPr lang="en-US" sz="88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to come</a:t>
            </a:r>
            <a:r>
              <a:rPr lang="en-US" sz="8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( </a:t>
            </a:r>
            <a:r>
              <a:rPr lang="ru-RU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после глаголов, обозначающих отношение к  будущему действию другого лица)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9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8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I'd</a:t>
            </a:r>
            <a:r>
              <a:rPr lang="en-US" sz="8800" dirty="0" smtClean="0">
                <a:latin typeface="Narkisim" panose="020E0502050101010101" pitchFamily="34" charset="-79"/>
                <a:cs typeface="Narkisim" panose="020E0502050101010101" pitchFamily="34" charset="-79"/>
                <a:sym typeface="Symbol"/>
              </a:rPr>
              <a:t> like </a:t>
            </a:r>
            <a:r>
              <a:rPr lang="en-US" sz="88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  <a:sym typeface="Symbol"/>
              </a:rPr>
              <a:t>to have </a:t>
            </a:r>
            <a:r>
              <a:rPr lang="en-US" sz="8800" dirty="0" smtClean="0">
                <a:latin typeface="Narkisim" panose="020E0502050101010101" pitchFamily="34" charset="-79"/>
                <a:cs typeface="Narkisim" panose="020E0502050101010101" pitchFamily="34" charset="-79"/>
                <a:sym typeface="Symbol"/>
              </a:rPr>
              <a:t>one more cup of coffee.</a:t>
            </a:r>
            <a:endParaRPr lang="ru-RU" sz="8800" dirty="0" smtClean="0">
              <a:latin typeface="Narkisim" panose="020E0502050101010101" pitchFamily="34" charset="-79"/>
              <a:cs typeface="Narkisim" panose="020E0502050101010101" pitchFamily="34" charset="-79"/>
              <a:sym typeface="Symbol"/>
            </a:endParaRPr>
          </a:p>
          <a:p>
            <a:pPr marL="0" indent="0">
              <a:buNone/>
            </a:pPr>
            <a:r>
              <a:rPr lang="ru-RU" dirty="0" smtClean="0">
                <a:cs typeface="Narkisim" panose="020E0502050101010101" pitchFamily="34" charset="-79"/>
                <a:sym typeface="Symbol"/>
              </a:rPr>
              <a:t>(для выражения определенного предпочтения)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85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8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They were happy </a:t>
            </a:r>
            <a:r>
              <a:rPr lang="en-US" sz="8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to know</a:t>
            </a:r>
            <a:r>
              <a:rPr lang="en-US" sz="8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about our wedding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(после прилагательных, обозначающих чувства и эмоции)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51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It is so kind of you </a:t>
            </a:r>
            <a:r>
              <a:rPr lang="en-US" sz="88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to let </a:t>
            </a:r>
            <a:r>
              <a:rPr lang="en-US" sz="8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me stay.</a:t>
            </a:r>
            <a:endParaRPr lang="ru-RU" sz="8800" dirty="0" smtClean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0" indent="0">
              <a:buNone/>
            </a:pPr>
            <a:r>
              <a:rPr lang="ru-RU" dirty="0" smtClean="0">
                <a:cs typeface="Narkisim" panose="020E0502050101010101" pitchFamily="34" charset="-79"/>
              </a:rPr>
              <a:t>( с прилагательными, описывающими характер)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407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6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I am not good enough </a:t>
            </a:r>
            <a:r>
              <a:rPr lang="en-US" sz="66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to do </a:t>
            </a:r>
            <a:r>
              <a:rPr lang="en-US" sz="66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this task.</a:t>
            </a:r>
          </a:p>
          <a:p>
            <a:pPr marL="0" indent="0">
              <a:buNone/>
            </a:pPr>
            <a:r>
              <a:rPr lang="en-US" sz="66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He is too little </a:t>
            </a:r>
            <a:r>
              <a:rPr lang="en-US" sz="66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to be </a:t>
            </a:r>
            <a:r>
              <a:rPr lang="en-US" sz="66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alone at home.</a:t>
            </a:r>
            <a:endParaRPr lang="ru-RU" sz="6600" dirty="0" smtClean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0" indent="0">
              <a:buNone/>
            </a:pPr>
            <a:r>
              <a:rPr lang="ru-RU" dirty="0" smtClean="0">
                <a:cs typeface="Narkisim" panose="020E0502050101010101" pitchFamily="34" charset="-79"/>
              </a:rPr>
              <a:t>(после </a:t>
            </a:r>
            <a:r>
              <a:rPr lang="en-US" dirty="0" smtClean="0">
                <a:cs typeface="Narkisim" panose="020E0502050101010101" pitchFamily="34" charset="-79"/>
              </a:rPr>
              <a:t>too </a:t>
            </a:r>
            <a:r>
              <a:rPr lang="ru-RU" dirty="0" smtClean="0">
                <a:cs typeface="Narkisim" panose="020E0502050101010101" pitchFamily="34" charset="-79"/>
              </a:rPr>
              <a:t>и </a:t>
            </a:r>
            <a:r>
              <a:rPr lang="en-US" dirty="0" smtClean="0">
                <a:cs typeface="Narkisim" panose="020E0502050101010101" pitchFamily="34" charset="-79"/>
              </a:rPr>
              <a:t>enough)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37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I was the first </a:t>
            </a:r>
            <a:r>
              <a:rPr lang="en-US" sz="88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to pass </a:t>
            </a:r>
            <a:r>
              <a:rPr lang="en-US" sz="8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the test.</a:t>
            </a:r>
          </a:p>
          <a:p>
            <a:pPr marL="0" indent="0">
              <a:buNone/>
            </a:pP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( </a:t>
            </a:r>
            <a:r>
              <a:rPr lang="ru-RU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после </a:t>
            </a: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be + the first/ second/last</a:t>
            </a:r>
            <a:r>
              <a:rPr lang="en-US" dirty="0">
                <a:latin typeface="Narkisim" panose="020E0502050101010101" pitchFamily="34" charset="-79"/>
                <a:cs typeface="Narkisim" panose="020E0502050101010101" pitchFamily="34" charset="-79"/>
              </a:rPr>
              <a:t>/</a:t>
            </a: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next </a:t>
            </a:r>
            <a:r>
              <a:rPr lang="en-US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etc</a:t>
            </a: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)</a:t>
            </a:r>
            <a:endParaRPr lang="ru-RU" dirty="0"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68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8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They learned how </a:t>
            </a:r>
            <a:r>
              <a:rPr lang="en-US" sz="8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to write </a:t>
            </a:r>
            <a:r>
              <a:rPr lang="en-US" sz="8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his strange name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( после глаголов </a:t>
            </a:r>
            <a:r>
              <a:rPr lang="en-US" dirty="0" smtClean="0"/>
              <a:t>learn, ask, decide </a:t>
            </a:r>
            <a:r>
              <a:rPr lang="ru-RU" dirty="0" smtClean="0"/>
              <a:t> и др. , когда за ними следует вопросительное слово)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988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556</Words>
  <Application>Microsoft Office PowerPoint</Application>
  <PresentationFormat>Экран (4:3)</PresentationFormat>
  <Paragraphs>60</Paragraphs>
  <Slides>26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Infinitive with to</vt:lpstr>
      <vt:lpstr>I phoned my mum to know about her plans. ( выражение цели)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Инфинитив без частицы to</vt:lpstr>
      <vt:lpstr>Слайд 14</vt:lpstr>
      <vt:lpstr>Слайд 15</vt:lpstr>
      <vt:lpstr>Слайд 16</vt:lpstr>
      <vt:lpstr>Герундий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phoned my mum to know about her plans </dc:title>
  <dc:creator>User</dc:creator>
  <cp:lastModifiedBy>Adm</cp:lastModifiedBy>
  <cp:revision>12</cp:revision>
  <dcterms:created xsi:type="dcterms:W3CDTF">2014-10-07T15:42:13Z</dcterms:created>
  <dcterms:modified xsi:type="dcterms:W3CDTF">2019-11-26T18:06:31Z</dcterms:modified>
</cp:coreProperties>
</file>